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ppins Medium Bold" charset="1" panose="02000000000000000000"/>
      <p:regular r:id="rId22"/>
    </p:embeddedFont>
    <p:embeddedFont>
      <p:font typeface="Poppins Light" charset="1" panose="02000000000000000000"/>
      <p:regular r:id="rId23"/>
    </p:embeddedFont>
    <p:embeddedFont>
      <p:font typeface="Poppins Light Bold" charset="1" panose="02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4.png" Type="http://schemas.openxmlformats.org/officeDocument/2006/relationships/image"/><Relationship Id="rId4"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22204" y="-2845196"/>
            <a:ext cx="19110204" cy="13516126"/>
          </a:xfrm>
          <a:custGeom>
            <a:avLst/>
            <a:gdLst/>
            <a:ahLst/>
            <a:cxnLst/>
            <a:rect r="r" b="b" t="t" l="l"/>
            <a:pathLst>
              <a:path h="13516126" w="19110204">
                <a:moveTo>
                  <a:pt x="0" y="0"/>
                </a:moveTo>
                <a:lnTo>
                  <a:pt x="19110204" y="0"/>
                </a:lnTo>
                <a:lnTo>
                  <a:pt x="19110204" y="13516126"/>
                </a:lnTo>
                <a:lnTo>
                  <a:pt x="0" y="13516126"/>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29824" y="-1936352"/>
            <a:ext cx="10579544" cy="9391465"/>
          </a:xfrm>
          <a:custGeom>
            <a:avLst/>
            <a:gdLst/>
            <a:ahLst/>
            <a:cxnLst/>
            <a:rect r="r" b="b" t="t" l="l"/>
            <a:pathLst>
              <a:path h="9391465" w="10579544">
                <a:moveTo>
                  <a:pt x="0" y="0"/>
                </a:moveTo>
                <a:lnTo>
                  <a:pt x="10579544" y="0"/>
                </a:lnTo>
                <a:lnTo>
                  <a:pt x="10579544" y="9391465"/>
                </a:lnTo>
                <a:lnTo>
                  <a:pt x="0" y="9391465"/>
                </a:lnTo>
                <a:lnTo>
                  <a:pt x="0" y="0"/>
                </a:lnTo>
                <a:close/>
              </a:path>
            </a:pathLst>
          </a:custGeom>
          <a:blipFill>
            <a:blip r:embed="rId4">
              <a:alphaModFix amt="80000"/>
            </a:blip>
            <a:stretch>
              <a:fillRect l="0" t="0" r="-81688" b="-36363"/>
            </a:stretch>
          </a:blipFill>
        </p:spPr>
      </p:sp>
      <p:sp>
        <p:nvSpPr>
          <p:cNvPr name="Freeform 4" id="4"/>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5">
              <a:alphaModFix amt="54000"/>
            </a:blip>
            <a:stretch>
              <a:fillRect l="-48888" t="0" r="-28888" b="0"/>
            </a:stretch>
          </a:blipFill>
        </p:spPr>
      </p:sp>
      <p:sp>
        <p:nvSpPr>
          <p:cNvPr name="TextBox 5" id="5"/>
          <p:cNvSpPr txBox="true"/>
          <p:nvPr/>
        </p:nvSpPr>
        <p:spPr>
          <a:xfrm rot="0">
            <a:off x="1739937" y="4103367"/>
            <a:ext cx="14808125" cy="1327149"/>
          </a:xfrm>
          <a:prstGeom prst="rect">
            <a:avLst/>
          </a:prstGeom>
        </p:spPr>
        <p:txBody>
          <a:bodyPr anchor="t" rtlCol="false" tIns="0" lIns="0" bIns="0" rIns="0">
            <a:spAutoFit/>
          </a:bodyPr>
          <a:lstStyle/>
          <a:p>
            <a:pPr algn="ctr" marL="0" indent="0" lvl="0">
              <a:lnSpc>
                <a:spcPts val="10099"/>
              </a:lnSpc>
              <a:spcBef>
                <a:spcPct val="0"/>
              </a:spcBef>
            </a:pPr>
            <a:r>
              <a:rPr lang="en-US" b="true" sz="9999">
                <a:solidFill>
                  <a:srgbClr val="FFFFFF"/>
                </a:solidFill>
                <a:latin typeface="Poppins Medium Bold"/>
                <a:ea typeface="Poppins Medium Bold"/>
                <a:cs typeface="Poppins Medium Bold"/>
                <a:sym typeface="Poppins Medium Bold"/>
              </a:rPr>
              <a:t>  LASER INTRUSION </a:t>
            </a:r>
          </a:p>
        </p:txBody>
      </p:sp>
      <p:sp>
        <p:nvSpPr>
          <p:cNvPr name="TextBox 6" id="6"/>
          <p:cNvSpPr txBox="true"/>
          <p:nvPr/>
        </p:nvSpPr>
        <p:spPr>
          <a:xfrm rot="0">
            <a:off x="4292115" y="5621016"/>
            <a:ext cx="9703770" cy="1327149"/>
          </a:xfrm>
          <a:prstGeom prst="rect">
            <a:avLst/>
          </a:prstGeom>
        </p:spPr>
        <p:txBody>
          <a:bodyPr anchor="t" rtlCol="false" tIns="0" lIns="0" bIns="0" rIns="0">
            <a:spAutoFit/>
          </a:bodyPr>
          <a:lstStyle/>
          <a:p>
            <a:pPr algn="ctr">
              <a:lnSpc>
                <a:spcPts val="10099"/>
              </a:lnSpc>
            </a:pPr>
            <a:r>
              <a:rPr lang="en-US" b="true" sz="9999" spc="4199">
                <a:solidFill>
                  <a:srgbClr val="10B5BF"/>
                </a:solidFill>
                <a:latin typeface="Poppins Medium Bold"/>
                <a:ea typeface="Poppins Medium Bold"/>
                <a:cs typeface="Poppins Medium Bold"/>
                <a:sym typeface="Poppins Medium Bold"/>
              </a:rPr>
              <a:t>SYSTEM</a:t>
            </a:r>
          </a:p>
        </p:txBody>
      </p:sp>
      <p:sp>
        <p:nvSpPr>
          <p:cNvPr name="Freeform 7" id="7"/>
          <p:cNvSpPr/>
          <p:nvPr/>
        </p:nvSpPr>
        <p:spPr>
          <a:xfrm flipH="false" flipV="false" rot="0">
            <a:off x="10498233" y="5004133"/>
            <a:ext cx="8329423" cy="6769440"/>
          </a:xfrm>
          <a:custGeom>
            <a:avLst/>
            <a:gdLst/>
            <a:ahLst/>
            <a:cxnLst/>
            <a:rect r="r" b="b" t="t" l="l"/>
            <a:pathLst>
              <a:path h="6769440" w="8329423">
                <a:moveTo>
                  <a:pt x="0" y="0"/>
                </a:moveTo>
                <a:lnTo>
                  <a:pt x="8329423" y="0"/>
                </a:lnTo>
                <a:lnTo>
                  <a:pt x="8329423" y="6769440"/>
                </a:lnTo>
                <a:lnTo>
                  <a:pt x="0" y="6769440"/>
                </a:lnTo>
                <a:lnTo>
                  <a:pt x="0" y="0"/>
                </a:lnTo>
                <a:close/>
              </a:path>
            </a:pathLst>
          </a:custGeom>
          <a:blipFill>
            <a:blip r:embed="rId6"/>
            <a:stretch>
              <a:fillRect l="-111332" t="-80662" r="-9045"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281213" y="2303173"/>
            <a:ext cx="11866574" cy="6601077"/>
          </a:xfrm>
          <a:custGeom>
            <a:avLst/>
            <a:gdLst/>
            <a:ahLst/>
            <a:cxnLst/>
            <a:rect r="r" b="b" t="t" l="l"/>
            <a:pathLst>
              <a:path h="6601077" w="11866574">
                <a:moveTo>
                  <a:pt x="0" y="0"/>
                </a:moveTo>
                <a:lnTo>
                  <a:pt x="11866574" y="0"/>
                </a:lnTo>
                <a:lnTo>
                  <a:pt x="11866574" y="6601077"/>
                </a:lnTo>
                <a:lnTo>
                  <a:pt x="0" y="6601077"/>
                </a:lnTo>
                <a:lnTo>
                  <a:pt x="0" y="0"/>
                </a:lnTo>
                <a:close/>
              </a:path>
            </a:pathLst>
          </a:custGeom>
          <a:blipFill>
            <a:blip r:embed="rId2"/>
            <a:stretch>
              <a:fillRect l="0" t="0" r="-11533" b="0"/>
            </a:stretch>
          </a:blipFill>
        </p:spPr>
      </p:sp>
      <p:sp>
        <p:nvSpPr>
          <p:cNvPr name="TextBox 3" id="3"/>
          <p:cNvSpPr txBox="true"/>
          <p:nvPr/>
        </p:nvSpPr>
        <p:spPr>
          <a:xfrm rot="0">
            <a:off x="3281213" y="647754"/>
            <a:ext cx="11725574" cy="1198245"/>
          </a:xfrm>
          <a:prstGeom prst="rect">
            <a:avLst/>
          </a:prstGeom>
        </p:spPr>
        <p:txBody>
          <a:bodyPr anchor="t" rtlCol="false" tIns="0" lIns="0" bIns="0" rIns="0">
            <a:spAutoFit/>
          </a:bodyPr>
          <a:lstStyle/>
          <a:p>
            <a:pPr algn="ct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CIRCUIT DIAGRAM</a:t>
            </a:r>
          </a:p>
        </p:txBody>
      </p:sp>
    </p:spTree>
  </p:cSld>
  <p:clrMapOvr>
    <a:masterClrMapping/>
  </p:clrMapOvr>
  <p:transition spd="fast">
    <p:cover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852098" y="1594912"/>
            <a:ext cx="4681344" cy="7550555"/>
          </a:xfrm>
          <a:custGeom>
            <a:avLst/>
            <a:gdLst/>
            <a:ahLst/>
            <a:cxnLst/>
            <a:rect r="r" b="b" t="t" l="l"/>
            <a:pathLst>
              <a:path h="7550555" w="4681344">
                <a:moveTo>
                  <a:pt x="0" y="0"/>
                </a:moveTo>
                <a:lnTo>
                  <a:pt x="4681344" y="0"/>
                </a:lnTo>
                <a:lnTo>
                  <a:pt x="4681344" y="7550555"/>
                </a:lnTo>
                <a:lnTo>
                  <a:pt x="0" y="7550555"/>
                </a:lnTo>
                <a:lnTo>
                  <a:pt x="0" y="0"/>
                </a:lnTo>
                <a:close/>
              </a:path>
            </a:pathLst>
          </a:custGeom>
          <a:blipFill>
            <a:blip r:embed="rId2"/>
            <a:stretch>
              <a:fillRect l="0" t="0" r="0" b="0"/>
            </a:stretch>
          </a:blipFill>
        </p:spPr>
      </p:sp>
      <p:sp>
        <p:nvSpPr>
          <p:cNvPr name="AutoShape 3" id="3"/>
          <p:cNvSpPr/>
          <p:nvPr/>
        </p:nvSpPr>
        <p:spPr>
          <a:xfrm>
            <a:off x="1028700" y="2988688"/>
            <a:ext cx="6682629" cy="0"/>
          </a:xfrm>
          <a:prstGeom prst="line">
            <a:avLst/>
          </a:prstGeom>
          <a:ln cap="rnd" w="19050">
            <a:solidFill>
              <a:srgbClr val="10B5BF"/>
            </a:solidFill>
            <a:prstDash val="solid"/>
            <a:headEnd type="none" len="sm" w="sm"/>
            <a:tailEnd type="none" len="sm" w="sm"/>
          </a:ln>
        </p:spPr>
      </p:sp>
      <p:sp>
        <p:nvSpPr>
          <p:cNvPr name="AutoShape 4" id="4"/>
          <p:cNvSpPr/>
          <p:nvPr/>
        </p:nvSpPr>
        <p:spPr>
          <a:xfrm>
            <a:off x="10576671" y="2998213"/>
            <a:ext cx="6682629" cy="0"/>
          </a:xfrm>
          <a:prstGeom prst="line">
            <a:avLst/>
          </a:prstGeom>
          <a:ln cap="rnd" w="19050">
            <a:solidFill>
              <a:srgbClr val="10B5BF"/>
            </a:solidFill>
            <a:prstDash val="solid"/>
            <a:headEnd type="none" len="sm" w="sm"/>
            <a:tailEnd type="none" len="sm" w="sm"/>
          </a:ln>
        </p:spPr>
      </p:sp>
      <p:sp>
        <p:nvSpPr>
          <p:cNvPr name="AutoShape 5" id="5"/>
          <p:cNvSpPr/>
          <p:nvPr/>
        </p:nvSpPr>
        <p:spPr>
          <a:xfrm>
            <a:off x="10576671" y="7915532"/>
            <a:ext cx="6682629" cy="0"/>
          </a:xfrm>
          <a:prstGeom prst="line">
            <a:avLst/>
          </a:prstGeom>
          <a:ln cap="rnd" w="19050">
            <a:solidFill>
              <a:srgbClr val="10B5BF"/>
            </a:solidFill>
            <a:prstDash val="solid"/>
            <a:headEnd type="none" len="sm" w="sm"/>
            <a:tailEnd type="none" len="sm" w="sm"/>
          </a:ln>
        </p:spPr>
      </p:sp>
      <p:sp>
        <p:nvSpPr>
          <p:cNvPr name="TextBox 6" id="6"/>
          <p:cNvSpPr txBox="true"/>
          <p:nvPr/>
        </p:nvSpPr>
        <p:spPr>
          <a:xfrm rot="0">
            <a:off x="1028700" y="5767388"/>
            <a:ext cx="6323481" cy="1524000"/>
          </a:xfrm>
          <a:prstGeom prst="rect">
            <a:avLst/>
          </a:prstGeom>
        </p:spPr>
        <p:txBody>
          <a:bodyPr anchor="t" rtlCol="false" tIns="0" lIns="0" bIns="0" rIns="0">
            <a:spAutoFit/>
          </a:bodyPr>
          <a:lstStyle/>
          <a:p>
            <a:pPr algn="l" marL="0" indent="0" lvl="0">
              <a:lnSpc>
                <a:spcPts val="6000"/>
              </a:lnSpc>
            </a:pPr>
            <a:r>
              <a:rPr lang="en-US" b="true" sz="5000">
                <a:solidFill>
                  <a:srgbClr val="FFFFFF"/>
                </a:solidFill>
                <a:latin typeface="Poppins Medium Bold"/>
                <a:ea typeface="Poppins Medium Bold"/>
                <a:cs typeface="Poppins Medium Bold"/>
                <a:sym typeface="Poppins Medium Bold"/>
              </a:rPr>
              <a:t>Trophy and Award Showcases </a:t>
            </a:r>
          </a:p>
        </p:txBody>
      </p:sp>
      <p:sp>
        <p:nvSpPr>
          <p:cNvPr name="AutoShape 7" id="7"/>
          <p:cNvSpPr/>
          <p:nvPr/>
        </p:nvSpPr>
        <p:spPr>
          <a:xfrm>
            <a:off x="1028700" y="7906007"/>
            <a:ext cx="6682629" cy="0"/>
          </a:xfrm>
          <a:prstGeom prst="line">
            <a:avLst/>
          </a:prstGeom>
          <a:ln cap="rnd" w="19050">
            <a:solidFill>
              <a:srgbClr val="10B5BF"/>
            </a:solidFill>
            <a:prstDash val="solid"/>
            <a:headEnd type="none" len="sm" w="sm"/>
            <a:tailEnd type="none" len="sm" w="sm"/>
          </a:ln>
        </p:spPr>
      </p:sp>
      <p:sp>
        <p:nvSpPr>
          <p:cNvPr name="Freeform 8" id="8"/>
          <p:cNvSpPr/>
          <p:nvPr/>
        </p:nvSpPr>
        <p:spPr>
          <a:xfrm flipH="false" flipV="false" rot="0">
            <a:off x="9485888" y="-3709988"/>
            <a:ext cx="10757647" cy="8229600"/>
          </a:xfrm>
          <a:custGeom>
            <a:avLst/>
            <a:gdLst/>
            <a:ahLst/>
            <a:cxnLst/>
            <a:rect r="r" b="b" t="t" l="l"/>
            <a:pathLst>
              <a:path h="8229600" w="10757647">
                <a:moveTo>
                  <a:pt x="0" y="0"/>
                </a:moveTo>
                <a:lnTo>
                  <a:pt x="10757647" y="0"/>
                </a:lnTo>
                <a:lnTo>
                  <a:pt x="10757647" y="8229600"/>
                </a:lnTo>
                <a:lnTo>
                  <a:pt x="0" y="8229600"/>
                </a:lnTo>
                <a:lnTo>
                  <a:pt x="0" y="0"/>
                </a:lnTo>
                <a:close/>
              </a:path>
            </a:pathLst>
          </a:custGeom>
          <a:blipFill>
            <a:blip r:embed="rId3">
              <a:alphaModFix amt="37000"/>
            </a:blip>
            <a:stretch>
              <a:fillRect l="0" t="0" r="0" b="0"/>
            </a:stretch>
          </a:blipFill>
        </p:spPr>
      </p:sp>
      <p:sp>
        <p:nvSpPr>
          <p:cNvPr name="TextBox 9" id="9"/>
          <p:cNvSpPr txBox="true"/>
          <p:nvPr/>
        </p:nvSpPr>
        <p:spPr>
          <a:xfrm rot="0">
            <a:off x="1028700" y="8511102"/>
            <a:ext cx="5656492" cy="925830"/>
          </a:xfrm>
          <a:prstGeom prst="rect">
            <a:avLst/>
          </a:prstGeom>
        </p:spPr>
        <p:txBody>
          <a:bodyPr anchor="t" rtlCol="false" tIns="0" lIns="0" bIns="0" rIns="0">
            <a:spAutoFit/>
          </a:bodyPr>
          <a:lstStyle/>
          <a:p>
            <a:pPr algn="l" marL="0" indent="0" lvl="0">
              <a:lnSpc>
                <a:spcPts val="2520"/>
              </a:lnSpc>
            </a:pPr>
            <a:r>
              <a:rPr lang="en-US" sz="1800">
                <a:solidFill>
                  <a:srgbClr val="FFFFFF"/>
                </a:solidFill>
                <a:latin typeface="Poppins Light"/>
                <a:ea typeface="Poppins Light"/>
                <a:cs typeface="Poppins Light"/>
                <a:sym typeface="Poppins Light"/>
              </a:rPr>
              <a:t>Schools, universities, and institutions can use the system to protect trophies and awards displayed in open cabinets. </a:t>
            </a:r>
          </a:p>
        </p:txBody>
      </p:sp>
      <p:sp>
        <p:nvSpPr>
          <p:cNvPr name="Freeform 10" id="10"/>
          <p:cNvSpPr/>
          <p:nvPr/>
        </p:nvSpPr>
        <p:spPr>
          <a:xfrm flipH="true" flipV="false" rot="0">
            <a:off x="-806633" y="6705184"/>
            <a:ext cx="6366679" cy="7163633"/>
          </a:xfrm>
          <a:custGeom>
            <a:avLst/>
            <a:gdLst/>
            <a:ahLst/>
            <a:cxnLst/>
            <a:rect r="r" b="b" t="t" l="l"/>
            <a:pathLst>
              <a:path h="7163633" w="6366679">
                <a:moveTo>
                  <a:pt x="6366679" y="0"/>
                </a:moveTo>
                <a:lnTo>
                  <a:pt x="0" y="0"/>
                </a:lnTo>
                <a:lnTo>
                  <a:pt x="0" y="7163632"/>
                </a:lnTo>
                <a:lnTo>
                  <a:pt x="6366679" y="7163632"/>
                </a:lnTo>
                <a:lnTo>
                  <a:pt x="6366679" y="0"/>
                </a:lnTo>
                <a:close/>
              </a:path>
            </a:pathLst>
          </a:custGeom>
          <a:blipFill>
            <a:blip r:embed="rId4">
              <a:alphaModFix amt="16000"/>
            </a:blip>
            <a:stretch>
              <a:fillRect l="0" t="0" r="0" b="0"/>
            </a:stretch>
          </a:blipFill>
        </p:spPr>
      </p:sp>
      <p:grpSp>
        <p:nvGrpSpPr>
          <p:cNvPr name="Group 11" id="11"/>
          <p:cNvGrpSpPr/>
          <p:nvPr/>
        </p:nvGrpSpPr>
        <p:grpSpPr>
          <a:xfrm rot="0">
            <a:off x="10437294" y="2928524"/>
            <a:ext cx="139378" cy="1393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7711329" y="2918999"/>
            <a:ext cx="139378" cy="13937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10437294" y="7850606"/>
            <a:ext cx="139378" cy="13937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7711329" y="7841081"/>
            <a:ext cx="139378" cy="13937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sp>
        <p:nvSpPr>
          <p:cNvPr name="TextBox 23" id="23"/>
          <p:cNvSpPr txBox="true"/>
          <p:nvPr/>
        </p:nvSpPr>
        <p:spPr>
          <a:xfrm rot="0">
            <a:off x="1028700" y="3593783"/>
            <a:ext cx="5882794" cy="1868805"/>
          </a:xfrm>
          <a:prstGeom prst="rect">
            <a:avLst/>
          </a:prstGeom>
        </p:spPr>
        <p:txBody>
          <a:bodyPr anchor="t" rtlCol="false" tIns="0" lIns="0" bIns="0" rIns="0">
            <a:spAutoFit/>
          </a:bodyPr>
          <a:lstStyle/>
          <a:p>
            <a:pPr algn="l">
              <a:lnSpc>
                <a:spcPts val="2520"/>
              </a:lnSpc>
            </a:pPr>
            <a:r>
              <a:rPr lang="en-US" sz="1800">
                <a:solidFill>
                  <a:srgbClr val="FFFFFF"/>
                </a:solidFill>
                <a:latin typeface="Poppins Light"/>
                <a:ea typeface="Poppins Light"/>
                <a:cs typeface="Poppins Light"/>
                <a:sym typeface="Poppins Light"/>
              </a:rPr>
              <a:t>he system is designed specifically to protect valuable artifacts by detecting: </a:t>
            </a:r>
          </a:p>
          <a:p>
            <a:pPr algn="l">
              <a:lnSpc>
                <a:spcPts val="2520"/>
              </a:lnSpc>
            </a:pPr>
            <a:r>
              <a:rPr lang="en-US" sz="1800">
                <a:solidFill>
                  <a:srgbClr val="FFFFFF"/>
                </a:solidFill>
                <a:latin typeface="Poppins Light"/>
                <a:ea typeface="Poppins Light"/>
                <a:cs typeface="Poppins Light"/>
                <a:sym typeface="Poppins Light"/>
              </a:rPr>
              <a:t>Removal of the object itself Hand movement or intrusion into the display area </a:t>
            </a:r>
          </a:p>
          <a:p>
            <a:pPr algn="l" marL="0" indent="0" lvl="0">
              <a:lnSpc>
                <a:spcPts val="2520"/>
              </a:lnSpc>
            </a:pPr>
            <a:r>
              <a:rPr lang="en-US" sz="1800">
                <a:solidFill>
                  <a:srgbClr val="FFFFFF"/>
                </a:solidFill>
                <a:latin typeface="Poppins Light"/>
                <a:ea typeface="Poppins Light"/>
                <a:cs typeface="Poppins Light"/>
                <a:sym typeface="Poppins Light"/>
              </a:rPr>
              <a:t>This makes it ideal for exhibitions and museum showcases.</a:t>
            </a:r>
          </a:p>
        </p:txBody>
      </p:sp>
      <p:sp>
        <p:nvSpPr>
          <p:cNvPr name="TextBox 24" id="24"/>
          <p:cNvSpPr txBox="true"/>
          <p:nvPr/>
        </p:nvSpPr>
        <p:spPr>
          <a:xfrm rot="0">
            <a:off x="11371927" y="3593783"/>
            <a:ext cx="5887373" cy="1554480"/>
          </a:xfrm>
          <a:prstGeom prst="rect">
            <a:avLst/>
          </a:prstGeom>
        </p:spPr>
        <p:txBody>
          <a:bodyPr anchor="t" rtlCol="false" tIns="0" lIns="0" bIns="0" rIns="0">
            <a:spAutoFit/>
          </a:bodyPr>
          <a:lstStyle/>
          <a:p>
            <a:pPr algn="r">
              <a:lnSpc>
                <a:spcPts val="2520"/>
              </a:lnSpc>
            </a:pPr>
            <a:r>
              <a:rPr lang="en-US" sz="1800">
                <a:solidFill>
                  <a:srgbClr val="FFFFFF"/>
                </a:solidFill>
                <a:latin typeface="Poppins Light"/>
                <a:ea typeface="Poppins Light"/>
                <a:cs typeface="Poppins Light"/>
                <a:sym typeface="Poppins Light"/>
              </a:rPr>
              <a:t>Jewellery shops often use glass cases with valuables placed inside. </a:t>
            </a:r>
          </a:p>
          <a:p>
            <a:pPr algn="r" marL="0" indent="0" lvl="0">
              <a:lnSpc>
                <a:spcPts val="2520"/>
              </a:lnSpc>
            </a:pPr>
            <a:r>
              <a:rPr lang="en-US" sz="1800">
                <a:solidFill>
                  <a:srgbClr val="FFFFFF"/>
                </a:solidFill>
                <a:latin typeface="Poppins Light"/>
                <a:ea typeface="Poppins Light"/>
                <a:cs typeface="Poppins Light"/>
                <a:sym typeface="Poppins Light"/>
              </a:rPr>
              <a:t>Dual laser beams and an IR removal sensor can immediately detect: Theft attempts Opening of the glass case  Removal of jewellery from its stand</a:t>
            </a:r>
          </a:p>
        </p:txBody>
      </p:sp>
      <p:sp>
        <p:nvSpPr>
          <p:cNvPr name="TextBox 25" id="25"/>
          <p:cNvSpPr txBox="true"/>
          <p:nvPr/>
        </p:nvSpPr>
        <p:spPr>
          <a:xfrm rot="0">
            <a:off x="1028700" y="850068"/>
            <a:ext cx="6323481" cy="1524000"/>
          </a:xfrm>
          <a:prstGeom prst="rect">
            <a:avLst/>
          </a:prstGeom>
        </p:spPr>
        <p:txBody>
          <a:bodyPr anchor="t" rtlCol="false" tIns="0" lIns="0" bIns="0" rIns="0">
            <a:spAutoFit/>
          </a:bodyPr>
          <a:lstStyle/>
          <a:p>
            <a:pPr algn="l" marL="0" indent="0" lvl="0">
              <a:lnSpc>
                <a:spcPts val="6000"/>
              </a:lnSpc>
            </a:pPr>
            <a:r>
              <a:rPr lang="en-US" b="true" sz="5000">
                <a:solidFill>
                  <a:srgbClr val="FFFFFF"/>
                </a:solidFill>
                <a:latin typeface="Poppins Medium Bold"/>
                <a:ea typeface="Poppins Medium Bold"/>
                <a:cs typeface="Poppins Medium Bold"/>
                <a:sym typeface="Poppins Medium Bold"/>
              </a:rPr>
              <a:t>Museum Artifact Protection</a:t>
            </a:r>
          </a:p>
        </p:txBody>
      </p:sp>
      <p:sp>
        <p:nvSpPr>
          <p:cNvPr name="TextBox 26" id="26"/>
          <p:cNvSpPr txBox="true"/>
          <p:nvPr/>
        </p:nvSpPr>
        <p:spPr>
          <a:xfrm rot="0">
            <a:off x="11371927" y="850068"/>
            <a:ext cx="5887373" cy="1524000"/>
          </a:xfrm>
          <a:prstGeom prst="rect">
            <a:avLst/>
          </a:prstGeom>
        </p:spPr>
        <p:txBody>
          <a:bodyPr anchor="t" rtlCol="false" tIns="0" lIns="0" bIns="0" rIns="0">
            <a:spAutoFit/>
          </a:bodyPr>
          <a:lstStyle/>
          <a:p>
            <a:pPr algn="r" marL="0" indent="0" lvl="0">
              <a:lnSpc>
                <a:spcPts val="6000"/>
              </a:lnSpc>
            </a:pPr>
            <a:r>
              <a:rPr lang="en-US" b="true" sz="5000">
                <a:solidFill>
                  <a:srgbClr val="FFFFFF"/>
                </a:solidFill>
                <a:latin typeface="Poppins Medium Bold"/>
                <a:ea typeface="Poppins Medium Bold"/>
                <a:cs typeface="Poppins Medium Bold"/>
                <a:sym typeface="Poppins Medium Bold"/>
              </a:rPr>
              <a:t> Jewellery Store Display Security</a:t>
            </a:r>
          </a:p>
        </p:txBody>
      </p:sp>
      <p:sp>
        <p:nvSpPr>
          <p:cNvPr name="TextBox 27" id="27"/>
          <p:cNvSpPr txBox="true"/>
          <p:nvPr/>
        </p:nvSpPr>
        <p:spPr>
          <a:xfrm rot="0">
            <a:off x="11371927" y="8511102"/>
            <a:ext cx="5887373" cy="1240155"/>
          </a:xfrm>
          <a:prstGeom prst="rect">
            <a:avLst/>
          </a:prstGeom>
        </p:spPr>
        <p:txBody>
          <a:bodyPr anchor="t" rtlCol="false" tIns="0" lIns="0" bIns="0" rIns="0">
            <a:spAutoFit/>
          </a:bodyPr>
          <a:lstStyle/>
          <a:p>
            <a:pPr algn="r">
              <a:lnSpc>
                <a:spcPts val="2520"/>
              </a:lnSpc>
            </a:pPr>
            <a:r>
              <a:rPr lang="en-US" sz="1800">
                <a:solidFill>
                  <a:srgbClr val="FFFFFF"/>
                </a:solidFill>
                <a:latin typeface="Poppins Light"/>
                <a:ea typeface="Poppins Light"/>
                <a:cs typeface="Poppins Light"/>
                <a:sym typeface="Poppins Light"/>
              </a:rPr>
              <a:t>Laboratories can install such detectors around: Instruments </a:t>
            </a:r>
          </a:p>
          <a:p>
            <a:pPr algn="r">
              <a:lnSpc>
                <a:spcPts val="2520"/>
              </a:lnSpc>
            </a:pPr>
            <a:r>
              <a:rPr lang="en-US" sz="1800">
                <a:solidFill>
                  <a:srgbClr val="FFFFFF"/>
                </a:solidFill>
                <a:latin typeface="Poppins Light"/>
                <a:ea typeface="Poppins Light"/>
                <a:cs typeface="Poppins Light"/>
                <a:sym typeface="Poppins Light"/>
              </a:rPr>
              <a:t> Samples  </a:t>
            </a:r>
          </a:p>
          <a:p>
            <a:pPr algn="r" marL="0" indent="0" lvl="0">
              <a:lnSpc>
                <a:spcPts val="2520"/>
              </a:lnSpc>
            </a:pPr>
            <a:r>
              <a:rPr lang="en-US" sz="1800">
                <a:solidFill>
                  <a:srgbClr val="FFFFFF"/>
                </a:solidFill>
                <a:latin typeface="Poppins Light"/>
                <a:ea typeface="Poppins Light"/>
                <a:cs typeface="Poppins Light"/>
                <a:sym typeface="Poppins Light"/>
              </a:rPr>
              <a:t>Tools or equipment that must not be touched</a:t>
            </a:r>
          </a:p>
        </p:txBody>
      </p:sp>
      <p:sp>
        <p:nvSpPr>
          <p:cNvPr name="TextBox 28" id="28"/>
          <p:cNvSpPr txBox="true"/>
          <p:nvPr/>
        </p:nvSpPr>
        <p:spPr>
          <a:xfrm rot="0">
            <a:off x="11859342" y="5767388"/>
            <a:ext cx="5399958" cy="2286000"/>
          </a:xfrm>
          <a:prstGeom prst="rect">
            <a:avLst/>
          </a:prstGeom>
        </p:spPr>
        <p:txBody>
          <a:bodyPr anchor="t" rtlCol="false" tIns="0" lIns="0" bIns="0" rIns="0">
            <a:spAutoFit/>
          </a:bodyPr>
          <a:lstStyle/>
          <a:p>
            <a:pPr algn="r" marL="0" indent="0" lvl="0">
              <a:lnSpc>
                <a:spcPts val="6000"/>
              </a:lnSpc>
            </a:pPr>
            <a:r>
              <a:rPr lang="en-US" b="true" sz="5000">
                <a:solidFill>
                  <a:srgbClr val="FFFFFF"/>
                </a:solidFill>
                <a:latin typeface="Poppins Medium Bold"/>
                <a:ea typeface="Poppins Medium Bold"/>
                <a:cs typeface="Poppins Medium Bold"/>
                <a:sym typeface="Poppins Medium Bold"/>
              </a:rPr>
              <a:t> Sensitive Equipment &amp; Research Labs</a:t>
            </a:r>
          </a:p>
        </p:txBody>
      </p:sp>
      <p:sp>
        <p:nvSpPr>
          <p:cNvPr name="TextBox 29" id="29"/>
          <p:cNvSpPr txBox="true"/>
          <p:nvPr/>
        </p:nvSpPr>
        <p:spPr>
          <a:xfrm rot="5400000">
            <a:off x="6373404" y="5038402"/>
            <a:ext cx="5543483" cy="663575"/>
          </a:xfrm>
          <a:prstGeom prst="rect">
            <a:avLst/>
          </a:prstGeom>
        </p:spPr>
        <p:txBody>
          <a:bodyPr anchor="t" rtlCol="false" tIns="0" lIns="0" bIns="0" rIns="0">
            <a:spAutoFit/>
          </a:bodyPr>
          <a:lstStyle/>
          <a:p>
            <a:pPr algn="ctr">
              <a:lnSpc>
                <a:spcPts val="5050"/>
              </a:lnSpc>
              <a:spcBef>
                <a:spcPct val="0"/>
              </a:spcBef>
            </a:pPr>
            <a:r>
              <a:rPr lang="en-US" b="true" sz="5000">
                <a:solidFill>
                  <a:srgbClr val="FFFFFF"/>
                </a:solidFill>
                <a:latin typeface="Poppins Medium Bold"/>
                <a:ea typeface="Poppins Medium Bold"/>
                <a:cs typeface="Poppins Medium Bold"/>
                <a:sym typeface="Poppins Medium Bold"/>
              </a:rPr>
              <a:t>APPLICATIONS</a:t>
            </a:r>
          </a:p>
        </p:txBody>
      </p:sp>
    </p:spTree>
  </p:cSld>
  <p:clrMapOvr>
    <a:masterClrMapping/>
  </p:clrMapOvr>
  <p:transition spd="fast">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80735" y="1945839"/>
            <a:ext cx="4810292" cy="6920541"/>
            <a:chOff x="0" y="0"/>
            <a:chExt cx="1374964" cy="1978154"/>
          </a:xfrm>
        </p:grpSpPr>
        <p:sp>
          <p:nvSpPr>
            <p:cNvPr name="Freeform 3" id="3"/>
            <p:cNvSpPr/>
            <p:nvPr/>
          </p:nvSpPr>
          <p:spPr>
            <a:xfrm flipH="false" flipV="false" rot="0">
              <a:off x="0" y="0"/>
              <a:ext cx="1374964" cy="1978154"/>
            </a:xfrm>
            <a:custGeom>
              <a:avLst/>
              <a:gdLst/>
              <a:ahLst/>
              <a:cxnLst/>
              <a:rect r="r" b="b" t="t" l="l"/>
              <a:pathLst>
                <a:path h="1978154" w="137496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FFFFFF"/>
            </a:solidFill>
          </p:spPr>
        </p:sp>
        <p:sp>
          <p:nvSpPr>
            <p:cNvPr name="TextBox 4" id="4"/>
            <p:cNvSpPr txBox="true"/>
            <p:nvPr/>
          </p:nvSpPr>
          <p:spPr>
            <a:xfrm>
              <a:off x="0" y="-47625"/>
              <a:ext cx="1374964" cy="2025779"/>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985622" y="1880867"/>
            <a:ext cx="13111503" cy="8081453"/>
          </a:xfrm>
          <a:custGeom>
            <a:avLst/>
            <a:gdLst/>
            <a:ahLst/>
            <a:cxnLst/>
            <a:rect r="r" b="b" t="t" l="l"/>
            <a:pathLst>
              <a:path h="8081453" w="1311150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938202" y="1945839"/>
            <a:ext cx="4810292" cy="6920541"/>
            <a:chOff x="0" y="0"/>
            <a:chExt cx="1374964" cy="1978154"/>
          </a:xfrm>
        </p:grpSpPr>
        <p:sp>
          <p:nvSpPr>
            <p:cNvPr name="Freeform 7" id="7"/>
            <p:cNvSpPr/>
            <p:nvPr/>
          </p:nvSpPr>
          <p:spPr>
            <a:xfrm flipH="false" flipV="false" rot="0">
              <a:off x="0" y="0"/>
              <a:ext cx="1374964" cy="1978154"/>
            </a:xfrm>
            <a:custGeom>
              <a:avLst/>
              <a:gdLst/>
              <a:ahLst/>
              <a:cxnLst/>
              <a:rect r="r" b="b" t="t" l="l"/>
              <a:pathLst>
                <a:path h="1978154" w="137496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10B5BF"/>
            </a:solidFill>
          </p:spPr>
        </p:sp>
        <p:sp>
          <p:nvSpPr>
            <p:cNvPr name="TextBox 8" id="8"/>
            <p:cNvSpPr txBox="true"/>
            <p:nvPr/>
          </p:nvSpPr>
          <p:spPr>
            <a:xfrm>
              <a:off x="0" y="-47625"/>
              <a:ext cx="1374964" cy="2025779"/>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a:off x="2157290" y="5415634"/>
            <a:ext cx="2257181" cy="0"/>
          </a:xfrm>
          <a:prstGeom prst="line">
            <a:avLst/>
          </a:prstGeom>
          <a:ln cap="rnd" w="19050">
            <a:solidFill>
              <a:srgbClr val="10B5BF"/>
            </a:solidFill>
            <a:prstDash val="solid"/>
            <a:headEnd type="none" len="sm" w="sm"/>
            <a:tailEnd type="none" len="sm" w="sm"/>
          </a:ln>
        </p:spPr>
      </p:sp>
      <p:sp>
        <p:nvSpPr>
          <p:cNvPr name="AutoShape 10" id="10"/>
          <p:cNvSpPr/>
          <p:nvPr/>
        </p:nvSpPr>
        <p:spPr>
          <a:xfrm>
            <a:off x="7210489" y="5397719"/>
            <a:ext cx="2257181" cy="0"/>
          </a:xfrm>
          <a:prstGeom prst="line">
            <a:avLst/>
          </a:prstGeom>
          <a:ln cap="rnd" w="19050">
            <a:solidFill>
              <a:srgbClr val="000000"/>
            </a:solidFill>
            <a:prstDash val="solid"/>
            <a:headEnd type="none" len="sm" w="sm"/>
            <a:tailEnd type="none" len="sm" w="sm"/>
          </a:ln>
        </p:spPr>
      </p:sp>
      <p:sp>
        <p:nvSpPr>
          <p:cNvPr name="TextBox 11" id="11"/>
          <p:cNvSpPr txBox="true"/>
          <p:nvPr/>
        </p:nvSpPr>
        <p:spPr>
          <a:xfrm rot="0">
            <a:off x="10996144" y="4977484"/>
            <a:ext cx="6770812" cy="1009650"/>
          </a:xfrm>
          <a:prstGeom prst="rect">
            <a:avLst/>
          </a:prstGeom>
        </p:spPr>
        <p:txBody>
          <a:bodyPr anchor="t" rtlCol="false" tIns="0" lIns="0" bIns="0" rIns="0">
            <a:spAutoFit/>
          </a:bodyPr>
          <a:lstStyle/>
          <a:p>
            <a:pPr algn="r" marL="0" indent="0" lvl="0">
              <a:lnSpc>
                <a:spcPts val="7575"/>
              </a:lnSpc>
              <a:spcBef>
                <a:spcPct val="0"/>
              </a:spcBef>
            </a:pPr>
            <a:r>
              <a:rPr lang="en-US" b="true" sz="7500">
                <a:solidFill>
                  <a:srgbClr val="FFFFFF"/>
                </a:solidFill>
                <a:latin typeface="Poppins Medium Bold"/>
                <a:ea typeface="Poppins Medium Bold"/>
                <a:cs typeface="Poppins Medium Bold"/>
                <a:sym typeface="Poppins Medium Bold"/>
              </a:rPr>
              <a:t>ADVANTAGES</a:t>
            </a:r>
          </a:p>
        </p:txBody>
      </p:sp>
      <p:sp>
        <p:nvSpPr>
          <p:cNvPr name="TextBox 12" id="12"/>
          <p:cNvSpPr txBox="true"/>
          <p:nvPr/>
        </p:nvSpPr>
        <p:spPr>
          <a:xfrm rot="0">
            <a:off x="1287260" y="2508505"/>
            <a:ext cx="4005779" cy="848741"/>
          </a:xfrm>
          <a:prstGeom prst="rect">
            <a:avLst/>
          </a:prstGeom>
        </p:spPr>
        <p:txBody>
          <a:bodyPr anchor="t" rtlCol="false" tIns="0" lIns="0" bIns="0" rIns="0">
            <a:spAutoFit/>
          </a:bodyPr>
          <a:lstStyle/>
          <a:p>
            <a:pPr algn="ctr">
              <a:lnSpc>
                <a:spcPts val="3232"/>
              </a:lnSpc>
            </a:pPr>
            <a:r>
              <a:rPr lang="en-US" b="true" sz="3200">
                <a:solidFill>
                  <a:srgbClr val="10B5BF"/>
                </a:solidFill>
                <a:latin typeface="Poppins Medium Bold"/>
                <a:ea typeface="Poppins Medium Bold"/>
                <a:cs typeface="Poppins Medium Bold"/>
                <a:sym typeface="Poppins Medium Bold"/>
              </a:rPr>
              <a:t>Dual-Level Protection </a:t>
            </a:r>
          </a:p>
        </p:txBody>
      </p:sp>
      <p:sp>
        <p:nvSpPr>
          <p:cNvPr name="TextBox 13" id="13"/>
          <p:cNvSpPr txBox="true"/>
          <p:nvPr/>
        </p:nvSpPr>
        <p:spPr>
          <a:xfrm rot="0">
            <a:off x="1085009" y="3448247"/>
            <a:ext cx="4410281" cy="15544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10B5BF"/>
                </a:solidFill>
                <a:latin typeface="Poppins Light"/>
                <a:ea typeface="Poppins Light"/>
                <a:cs typeface="Poppins Light"/>
                <a:sym typeface="Poppins Light"/>
              </a:rPr>
              <a:t>Th</a:t>
            </a:r>
            <a:r>
              <a:rPr lang="en-US" sz="1800" strike="noStrike" u="none">
                <a:solidFill>
                  <a:srgbClr val="10B5BF"/>
                </a:solidFill>
                <a:latin typeface="Poppins Light"/>
                <a:ea typeface="Poppins Light"/>
                <a:cs typeface="Poppins Light"/>
                <a:sym typeface="Poppins Light"/>
              </a:rPr>
              <a:t>e combination of: Laser interruption detection, and IR artifact removal detection makes the system highly reliable. Even if one method is bypassed, the other triggers the alarm.</a:t>
            </a:r>
          </a:p>
        </p:txBody>
      </p:sp>
      <p:sp>
        <p:nvSpPr>
          <p:cNvPr name="TextBox 14" id="14"/>
          <p:cNvSpPr txBox="true"/>
          <p:nvPr/>
        </p:nvSpPr>
        <p:spPr>
          <a:xfrm rot="0">
            <a:off x="1508716" y="5969219"/>
            <a:ext cx="3562867" cy="848741"/>
          </a:xfrm>
          <a:prstGeom prst="rect">
            <a:avLst/>
          </a:prstGeom>
        </p:spPr>
        <p:txBody>
          <a:bodyPr anchor="t" rtlCol="false" tIns="0" lIns="0" bIns="0" rIns="0">
            <a:spAutoFit/>
          </a:bodyPr>
          <a:lstStyle/>
          <a:p>
            <a:pPr algn="ctr">
              <a:lnSpc>
                <a:spcPts val="3232"/>
              </a:lnSpc>
            </a:pPr>
            <a:r>
              <a:rPr lang="en-US" b="true" sz="3200">
                <a:solidFill>
                  <a:srgbClr val="10B5BF"/>
                </a:solidFill>
                <a:latin typeface="Poppins Medium Bold"/>
                <a:ea typeface="Poppins Medium Bold"/>
                <a:cs typeface="Poppins Medium Bold"/>
                <a:sym typeface="Poppins Medium Bold"/>
              </a:rPr>
              <a:t>Low Cost and Easy to Build</a:t>
            </a:r>
          </a:p>
        </p:txBody>
      </p:sp>
      <p:sp>
        <p:nvSpPr>
          <p:cNvPr name="TextBox 15" id="15"/>
          <p:cNvSpPr txBox="true"/>
          <p:nvPr/>
        </p:nvSpPr>
        <p:spPr>
          <a:xfrm rot="0">
            <a:off x="1527921" y="7189435"/>
            <a:ext cx="3524456" cy="61150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10B5BF"/>
                </a:solidFill>
                <a:latin typeface="Poppins Light"/>
                <a:ea typeface="Poppins Light"/>
                <a:cs typeface="Poppins Light"/>
                <a:sym typeface="Poppins Light"/>
              </a:rPr>
              <a:t>Th</a:t>
            </a:r>
            <a:r>
              <a:rPr lang="en-US" sz="1800" strike="noStrike" u="none">
                <a:solidFill>
                  <a:srgbClr val="10B5BF"/>
                </a:solidFill>
                <a:latin typeface="Poppins Light"/>
                <a:ea typeface="Poppins Light"/>
                <a:cs typeface="Poppins Light"/>
                <a:sym typeface="Poppins Light"/>
              </a:rPr>
              <a:t>e hardware consists of affordable components</a:t>
            </a:r>
          </a:p>
        </p:txBody>
      </p:sp>
      <p:sp>
        <p:nvSpPr>
          <p:cNvPr name="TextBox 16" id="16"/>
          <p:cNvSpPr txBox="true"/>
          <p:nvPr/>
        </p:nvSpPr>
        <p:spPr>
          <a:xfrm rot="0">
            <a:off x="6338087" y="2508505"/>
            <a:ext cx="4010522" cy="848741"/>
          </a:xfrm>
          <a:prstGeom prst="rect">
            <a:avLst/>
          </a:prstGeom>
        </p:spPr>
        <p:txBody>
          <a:bodyPr anchor="t" rtlCol="false" tIns="0" lIns="0" bIns="0" rIns="0">
            <a:spAutoFit/>
          </a:bodyPr>
          <a:lstStyle/>
          <a:p>
            <a:pPr algn="ctr">
              <a:lnSpc>
                <a:spcPts val="3232"/>
              </a:lnSpc>
            </a:pPr>
            <a:r>
              <a:rPr lang="en-US" b="true" sz="3200">
                <a:solidFill>
                  <a:srgbClr val="000000"/>
                </a:solidFill>
                <a:latin typeface="Poppins Medium Bold"/>
                <a:ea typeface="Poppins Medium Bold"/>
                <a:cs typeface="Poppins Medium Bold"/>
                <a:sym typeface="Poppins Medium Bold"/>
              </a:rPr>
              <a:t> Fast and Accu</a:t>
            </a:r>
            <a:r>
              <a:rPr lang="en-US" b="true" sz="3200">
                <a:solidFill>
                  <a:srgbClr val="000000"/>
                </a:solidFill>
                <a:latin typeface="Poppins Medium Bold"/>
                <a:ea typeface="Poppins Medium Bold"/>
                <a:cs typeface="Poppins Medium Bold"/>
                <a:sym typeface="Poppins Medium Bold"/>
              </a:rPr>
              <a:t>rate Response</a:t>
            </a:r>
          </a:p>
        </p:txBody>
      </p:sp>
      <p:sp>
        <p:nvSpPr>
          <p:cNvPr name="TextBox 17" id="17"/>
          <p:cNvSpPr txBox="true"/>
          <p:nvPr/>
        </p:nvSpPr>
        <p:spPr>
          <a:xfrm rot="0">
            <a:off x="6404722" y="3448247"/>
            <a:ext cx="3943887" cy="18688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000000"/>
                </a:solidFill>
                <a:latin typeface="Poppins Light"/>
                <a:ea typeface="Poppins Light"/>
                <a:cs typeface="Poppins Light"/>
                <a:sym typeface="Poppins Light"/>
              </a:rPr>
              <a:t>B</a:t>
            </a:r>
            <a:r>
              <a:rPr lang="en-US" sz="1800" strike="noStrike" u="none">
                <a:solidFill>
                  <a:srgbClr val="000000"/>
                </a:solidFill>
                <a:latin typeface="Poppins Light"/>
                <a:ea typeface="Poppins Light"/>
                <a:cs typeface="Poppins Light"/>
                <a:sym typeface="Poppins Light"/>
              </a:rPr>
              <a:t>oth LDR and IR sensors provide immediate feedback to the Arduino, enabling: </a:t>
            </a:r>
          </a:p>
          <a:p>
            <a:pPr algn="l" marL="0" indent="0" lvl="0">
              <a:lnSpc>
                <a:spcPts val="2520"/>
              </a:lnSpc>
              <a:spcBef>
                <a:spcPct val="0"/>
              </a:spcBef>
            </a:pPr>
            <a:r>
              <a:rPr lang="en-US" sz="1800" strike="noStrike" u="none">
                <a:solidFill>
                  <a:srgbClr val="000000"/>
                </a:solidFill>
                <a:latin typeface="Poppins Light"/>
                <a:ea typeface="Poppins Light"/>
                <a:cs typeface="Poppins Light"/>
                <a:sym typeface="Poppins Light"/>
              </a:rPr>
              <a:t>Quick detection </a:t>
            </a:r>
          </a:p>
          <a:p>
            <a:pPr algn="l" marL="0" indent="0" lvl="0">
              <a:lnSpc>
                <a:spcPts val="2520"/>
              </a:lnSpc>
              <a:spcBef>
                <a:spcPct val="0"/>
              </a:spcBef>
            </a:pPr>
            <a:r>
              <a:rPr lang="en-US" sz="1800" strike="noStrike" u="none">
                <a:solidFill>
                  <a:srgbClr val="000000"/>
                </a:solidFill>
                <a:latin typeface="Poppins Light"/>
                <a:ea typeface="Poppins Light"/>
                <a:cs typeface="Poppins Light"/>
                <a:sym typeface="Poppins Light"/>
              </a:rPr>
              <a:t>Fast buzzer activation  Accurate OLED alerts</a:t>
            </a:r>
          </a:p>
        </p:txBody>
      </p:sp>
      <p:sp>
        <p:nvSpPr>
          <p:cNvPr name="TextBox 18" id="18"/>
          <p:cNvSpPr txBox="true"/>
          <p:nvPr/>
        </p:nvSpPr>
        <p:spPr>
          <a:xfrm rot="0">
            <a:off x="6569262" y="5969219"/>
            <a:ext cx="3567852" cy="848741"/>
          </a:xfrm>
          <a:prstGeom prst="rect">
            <a:avLst/>
          </a:prstGeom>
        </p:spPr>
        <p:txBody>
          <a:bodyPr anchor="t" rtlCol="false" tIns="0" lIns="0" bIns="0" rIns="0">
            <a:spAutoFit/>
          </a:bodyPr>
          <a:lstStyle/>
          <a:p>
            <a:pPr algn="ctr">
              <a:lnSpc>
                <a:spcPts val="3232"/>
              </a:lnSpc>
            </a:pPr>
            <a:r>
              <a:rPr lang="en-US" b="true" sz="3200">
                <a:solidFill>
                  <a:srgbClr val="000000"/>
                </a:solidFill>
                <a:latin typeface="Poppins Medium Bold"/>
                <a:ea typeface="Poppins Medium Bold"/>
                <a:cs typeface="Poppins Medium Bold"/>
                <a:sym typeface="Poppins Medium Bold"/>
              </a:rPr>
              <a:t> M</a:t>
            </a:r>
            <a:r>
              <a:rPr lang="en-US" b="true" sz="3200">
                <a:solidFill>
                  <a:srgbClr val="000000"/>
                </a:solidFill>
                <a:latin typeface="Poppins Medium Bold"/>
                <a:ea typeface="Poppins Medium Bold"/>
                <a:cs typeface="Poppins Medium Bold"/>
                <a:sym typeface="Poppins Medium Bold"/>
              </a:rPr>
              <a:t>odular and Expandable</a:t>
            </a:r>
          </a:p>
        </p:txBody>
      </p:sp>
      <p:sp>
        <p:nvSpPr>
          <p:cNvPr name="TextBox 19" id="19"/>
          <p:cNvSpPr txBox="true"/>
          <p:nvPr/>
        </p:nvSpPr>
        <p:spPr>
          <a:xfrm rot="0">
            <a:off x="6581120" y="6906395"/>
            <a:ext cx="3524456" cy="92583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000000"/>
                </a:solidFill>
                <a:latin typeface="Poppins Light"/>
                <a:ea typeface="Poppins Light"/>
                <a:cs typeface="Poppins Light"/>
                <a:sym typeface="Poppins Light"/>
              </a:rPr>
              <a:t>M</a:t>
            </a:r>
            <a:r>
              <a:rPr lang="en-US" sz="1800" strike="noStrike" u="none">
                <a:solidFill>
                  <a:srgbClr val="000000"/>
                </a:solidFill>
                <a:latin typeface="Poppins Light"/>
                <a:ea typeface="Poppins Light"/>
                <a:cs typeface="Poppins Light"/>
                <a:sym typeface="Poppins Light"/>
              </a:rPr>
              <a:t>ore beams, IR sensors, or wireless modules (ESP32, GSM, RF) can be added easily</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281213" y="647754"/>
            <a:ext cx="11725574" cy="1198245"/>
          </a:xfrm>
          <a:prstGeom prst="rect">
            <a:avLst/>
          </a:prstGeom>
        </p:spPr>
        <p:txBody>
          <a:bodyPr anchor="t" rtlCol="false" tIns="0" lIns="0" bIns="0" rIns="0">
            <a:spAutoFit/>
          </a:bodyPr>
          <a:lstStyle/>
          <a:p>
            <a:pPr algn="ct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LIMITATIONS</a:t>
            </a:r>
          </a:p>
        </p:txBody>
      </p:sp>
      <p:sp>
        <p:nvSpPr>
          <p:cNvPr name="TextBox 3" id="3"/>
          <p:cNvSpPr txBox="true"/>
          <p:nvPr/>
        </p:nvSpPr>
        <p:spPr>
          <a:xfrm rot="0">
            <a:off x="715471" y="1835150"/>
            <a:ext cx="16857058" cy="7423150"/>
          </a:xfrm>
          <a:prstGeom prst="rect">
            <a:avLst/>
          </a:prstGeom>
        </p:spPr>
        <p:txBody>
          <a:bodyPr anchor="t" rtlCol="false" tIns="0" lIns="0" bIns="0" rIns="0">
            <a:spAutoFit/>
          </a:bodyPr>
          <a:lstStyle/>
          <a:p>
            <a:pPr algn="l">
              <a:lnSpc>
                <a:spcPts val="3499"/>
              </a:lnSpc>
            </a:pPr>
            <a:r>
              <a:rPr lang="en-US" sz="2499">
                <a:solidFill>
                  <a:srgbClr val="10B5BF"/>
                </a:solidFill>
                <a:latin typeface="Poppins Light"/>
                <a:ea typeface="Poppins Light"/>
                <a:cs typeface="Poppins Light"/>
                <a:sym typeface="Poppins Light"/>
              </a:rPr>
              <a:t>Laser Alignment Sensitivity The system relies on accurate laser-to-LDR alignment. Slight vibrations, physical movement, or misalignment over time can cause false alarms or reduced detection accuracy. </a:t>
            </a:r>
          </a:p>
          <a:p>
            <a:pPr algn="l">
              <a:lnSpc>
                <a:spcPts val="3499"/>
              </a:lnSpc>
            </a:pPr>
          </a:p>
          <a:p>
            <a:pPr algn="l">
              <a:lnSpc>
                <a:spcPts val="3499"/>
              </a:lnSpc>
            </a:pPr>
            <a:r>
              <a:rPr lang="en-US" sz="2499">
                <a:solidFill>
                  <a:srgbClr val="10B5BF"/>
                </a:solidFill>
                <a:latin typeface="Poppins Light"/>
                <a:ea typeface="Poppins Light"/>
                <a:cs typeface="Poppins Light"/>
                <a:sym typeface="Poppins Light"/>
              </a:rPr>
              <a:t>2. Ambient Light Interference Strong sunlight, reflections, or room lighting can affect LDR readings. Although thresholds minimize this issue, LDRs are inherently sensitive to ambient conditions. </a:t>
            </a:r>
          </a:p>
          <a:p>
            <a:pPr algn="l">
              <a:lnSpc>
                <a:spcPts val="3499"/>
              </a:lnSpc>
            </a:pPr>
          </a:p>
          <a:p>
            <a:pPr algn="l">
              <a:lnSpc>
                <a:spcPts val="3499"/>
              </a:lnSpc>
            </a:pPr>
            <a:r>
              <a:rPr lang="en-US" sz="2499">
                <a:solidFill>
                  <a:srgbClr val="10B5BF"/>
                </a:solidFill>
                <a:latin typeface="Poppins Light"/>
                <a:ea typeface="Poppins Light"/>
                <a:cs typeface="Poppins Light"/>
                <a:sym typeface="Poppins Light"/>
              </a:rPr>
              <a:t>3. IR Sensor Reflectivity Dependence The IR sensor depends on the material and colour of the artifact. Very dark, matte, or IR-absorbing materials may reduce reflectivity, requiring recalibration. </a:t>
            </a:r>
          </a:p>
          <a:p>
            <a:pPr algn="l">
              <a:lnSpc>
                <a:spcPts val="3499"/>
              </a:lnSpc>
            </a:pPr>
          </a:p>
          <a:p>
            <a:pPr algn="l">
              <a:lnSpc>
                <a:spcPts val="3499"/>
              </a:lnSpc>
            </a:pPr>
            <a:r>
              <a:rPr lang="en-US" sz="2499">
                <a:solidFill>
                  <a:srgbClr val="10B5BF"/>
                </a:solidFill>
                <a:latin typeface="Poppins Light"/>
                <a:ea typeface="Poppins Light"/>
                <a:cs typeface="Poppins Light"/>
                <a:sym typeface="Poppins Light"/>
              </a:rPr>
              <a:t>4. Limited Coverage Area The current model uses only two laser beams. An intruder could technically reach the object through an uncovered angle unless the physical layout is perfect. </a:t>
            </a:r>
          </a:p>
          <a:p>
            <a:pPr algn="l">
              <a:lnSpc>
                <a:spcPts val="3499"/>
              </a:lnSpc>
            </a:pPr>
          </a:p>
          <a:p>
            <a:pPr algn="l">
              <a:lnSpc>
                <a:spcPts val="3499"/>
              </a:lnSpc>
            </a:pPr>
            <a:r>
              <a:rPr lang="en-US" sz="2499">
                <a:solidFill>
                  <a:srgbClr val="10B5BF"/>
                </a:solidFill>
                <a:latin typeface="Poppins Light"/>
                <a:ea typeface="Poppins Light"/>
                <a:cs typeface="Poppins Light"/>
                <a:sym typeface="Poppins Light"/>
              </a:rPr>
              <a:t>5. Requires Manual Reset After Alarm The system uses cooldown-based alarm locking. It does not automatically reset or re-arm unless coded to do so, which limits convenience in real installations. </a:t>
            </a:r>
          </a:p>
          <a:p>
            <a:pPr algn="l">
              <a:lnSpc>
                <a:spcPts val="3499"/>
              </a:lnSpc>
            </a:pPr>
          </a:p>
          <a:p>
            <a:pPr algn="l" marL="0" indent="0" lvl="0">
              <a:lnSpc>
                <a:spcPts val="3499"/>
              </a:lnSpc>
              <a:spcBef>
                <a:spcPct val="0"/>
              </a:spcBef>
            </a:pPr>
            <a:r>
              <a:rPr lang="en-US" sz="2499">
                <a:solidFill>
                  <a:srgbClr val="10B5BF"/>
                </a:solidFill>
                <a:latin typeface="Poppins Light"/>
                <a:ea typeface="Poppins Light"/>
                <a:cs typeface="Poppins Light"/>
                <a:sym typeface="Poppins Light"/>
              </a:rPr>
              <a:t>6. No Wireless Communication by Default The current system does not send SMS, app notifications, or Wi-Fi alerts. Detection is limited to local buzzer + LEDs + OLED. </a:t>
            </a:r>
          </a:p>
        </p:txBody>
      </p:sp>
    </p:spTree>
  </p:cSld>
  <p:clrMapOvr>
    <a:masterClrMapping/>
  </p:clrMapOvr>
  <p:transition spd="fast">
    <p:cover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89928"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146" y="754303"/>
            <a:ext cx="14681707" cy="1198245"/>
          </a:xfrm>
          <a:prstGeom prst="rect">
            <a:avLst/>
          </a:prstGeom>
        </p:spPr>
        <p:txBody>
          <a:bodyPr anchor="t" rtlCol="false" tIns="0" lIns="0" bIns="0" rIns="0">
            <a:spAutoFit/>
          </a:bodyPr>
          <a:lstStyle/>
          <a:p>
            <a:pPr algn="ct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FUTURE SCOPE</a:t>
            </a:r>
          </a:p>
        </p:txBody>
      </p:sp>
      <p:sp>
        <p:nvSpPr>
          <p:cNvPr name="TextBox 5" id="5"/>
          <p:cNvSpPr txBox="true"/>
          <p:nvPr/>
        </p:nvSpPr>
        <p:spPr>
          <a:xfrm rot="0">
            <a:off x="857591" y="2082133"/>
            <a:ext cx="16572818" cy="7687900"/>
          </a:xfrm>
          <a:prstGeom prst="rect">
            <a:avLst/>
          </a:prstGeom>
        </p:spPr>
        <p:txBody>
          <a:bodyPr anchor="t" rtlCol="false" tIns="0" lIns="0" bIns="0" rIns="0">
            <a:spAutoFit/>
          </a:bodyPr>
          <a:lstStyle/>
          <a:p>
            <a:pPr algn="just" marL="0" indent="0" lvl="0">
              <a:lnSpc>
                <a:spcPts val="4075"/>
              </a:lnSpc>
              <a:spcBef>
                <a:spcPct val="0"/>
              </a:spcBef>
            </a:pPr>
            <a:r>
              <a:rPr lang="en-US" sz="3135">
                <a:solidFill>
                  <a:srgbClr val="10B5BF"/>
                </a:solidFill>
                <a:latin typeface="Poppins Light"/>
                <a:ea typeface="Poppins Light"/>
                <a:cs typeface="Poppins Light"/>
                <a:sym typeface="Poppins Light"/>
              </a:rPr>
              <a:t>1. Add WiFi / GSM Alerts Integrating </a:t>
            </a:r>
            <a:r>
              <a:rPr lang="en-US" sz="3135" u="none">
                <a:solidFill>
                  <a:srgbClr val="10B5BF"/>
                </a:solidFill>
                <a:latin typeface="Poppins Light"/>
                <a:ea typeface="Poppins Light"/>
                <a:cs typeface="Poppins Light"/>
                <a:sym typeface="Poppins Light"/>
              </a:rPr>
              <a:t>ESP32, SIM800L, or IoT platforms can enable:  SMS alerts  Mobile app notifications Email alarms Cloud dashboard logging This makes the system deployable. </a:t>
            </a:r>
          </a:p>
          <a:p>
            <a:pPr algn="just" marL="0" indent="0" lvl="0">
              <a:lnSpc>
                <a:spcPts val="4075"/>
              </a:lnSpc>
              <a:spcBef>
                <a:spcPct val="0"/>
              </a:spcBef>
            </a:pPr>
          </a:p>
          <a:p>
            <a:pPr algn="just" marL="0" indent="0" lvl="0">
              <a:lnSpc>
                <a:spcPts val="4075"/>
              </a:lnSpc>
              <a:spcBef>
                <a:spcPct val="0"/>
              </a:spcBef>
            </a:pPr>
            <a:r>
              <a:rPr lang="en-US" sz="3135" u="none">
                <a:solidFill>
                  <a:srgbClr val="10B5BF"/>
                </a:solidFill>
                <a:latin typeface="Poppins Light"/>
                <a:ea typeface="Poppins Light"/>
                <a:cs typeface="Poppins Light"/>
                <a:sym typeface="Poppins Light"/>
              </a:rPr>
              <a:t>2. Add More Laser Zones Implementing 4–6 beams from multiple directions will provide: Full 360° coverage Zero blind spots A real “laser grid” experience Mirrors or IR beams can also be added. </a:t>
            </a:r>
          </a:p>
          <a:p>
            <a:pPr algn="just" marL="0" indent="0" lvl="0">
              <a:lnSpc>
                <a:spcPts val="4075"/>
              </a:lnSpc>
              <a:spcBef>
                <a:spcPct val="0"/>
              </a:spcBef>
            </a:pPr>
          </a:p>
          <a:p>
            <a:pPr algn="just" marL="0" indent="0" lvl="0">
              <a:lnSpc>
                <a:spcPts val="4075"/>
              </a:lnSpc>
              <a:spcBef>
                <a:spcPct val="0"/>
              </a:spcBef>
            </a:pPr>
            <a:r>
              <a:rPr lang="en-US" sz="3135" u="none">
                <a:solidFill>
                  <a:srgbClr val="10B5BF"/>
                </a:solidFill>
                <a:latin typeface="Poppins Light"/>
                <a:ea typeface="Poppins Light"/>
                <a:cs typeface="Poppins Light"/>
                <a:sym typeface="Poppins Light"/>
              </a:rPr>
              <a:t>3. Add a Camera Module Automatically capture images or short videos during intrusion:  Identify intruder Provide evidence  Real-time monitoring</a:t>
            </a:r>
          </a:p>
          <a:p>
            <a:pPr algn="just" marL="0" indent="0" lvl="0">
              <a:lnSpc>
                <a:spcPts val="4075"/>
              </a:lnSpc>
              <a:spcBef>
                <a:spcPct val="0"/>
              </a:spcBef>
            </a:pPr>
          </a:p>
          <a:p>
            <a:pPr algn="just" marL="0" indent="0" lvl="0">
              <a:lnSpc>
                <a:spcPts val="4075"/>
              </a:lnSpc>
              <a:spcBef>
                <a:spcPct val="0"/>
              </a:spcBef>
            </a:pPr>
            <a:r>
              <a:rPr lang="en-US" sz="3135" u="none">
                <a:solidFill>
                  <a:srgbClr val="10B5BF"/>
                </a:solidFill>
                <a:latin typeface="Poppins Light"/>
                <a:ea typeface="Poppins Light"/>
                <a:cs typeface="Poppins Light"/>
                <a:sym typeface="Poppins Light"/>
              </a:rPr>
              <a:t>4. Auto-Recalibration of Thresholds </a:t>
            </a:r>
          </a:p>
          <a:p>
            <a:pPr algn="just" marL="0" indent="0" lvl="0">
              <a:lnSpc>
                <a:spcPts val="4075"/>
              </a:lnSpc>
              <a:spcBef>
                <a:spcPct val="0"/>
              </a:spcBef>
            </a:pPr>
          </a:p>
          <a:p>
            <a:pPr algn="just" marL="0" indent="0" lvl="0">
              <a:lnSpc>
                <a:spcPts val="4075"/>
              </a:lnSpc>
              <a:spcBef>
                <a:spcPct val="0"/>
              </a:spcBef>
            </a:pPr>
            <a:r>
              <a:rPr lang="en-US" sz="3135" u="none">
                <a:solidFill>
                  <a:srgbClr val="10B5BF"/>
                </a:solidFill>
                <a:latin typeface="Poppins Light"/>
                <a:ea typeface="Poppins Light"/>
                <a:cs typeface="Poppins Light"/>
                <a:sym typeface="Poppins Light"/>
              </a:rPr>
              <a:t>5. Implement Password-Based Arming / Disarming Add a keypad or RFID module:  Prevent false alarms  Only authorized users can disable system</a:t>
            </a:r>
          </a:p>
        </p:txBody>
      </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88" r="0" b="-9388"/>
            </a:stretch>
          </a:blipFill>
        </p:spPr>
      </p:sp>
      <p:sp>
        <p:nvSpPr>
          <p:cNvPr name="Freeform 3" id="3"/>
          <p:cNvSpPr/>
          <p:nvPr/>
        </p:nvSpPr>
        <p:spPr>
          <a:xfrm flipH="false" flipV="false" rot="0">
            <a:off x="-500016"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146" y="864679"/>
            <a:ext cx="14681707" cy="1198245"/>
          </a:xfrm>
          <a:prstGeom prst="rect">
            <a:avLst/>
          </a:prstGeom>
        </p:spPr>
        <p:txBody>
          <a:bodyPr anchor="t" rtlCol="false" tIns="0" lIns="0" bIns="0" rIns="0">
            <a:spAutoFit/>
          </a:bodyPr>
          <a:lstStyle/>
          <a:p>
            <a:pPr algn="ct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CONCLUSION</a:t>
            </a:r>
          </a:p>
        </p:txBody>
      </p:sp>
      <p:sp>
        <p:nvSpPr>
          <p:cNvPr name="TextBox 5" id="5"/>
          <p:cNvSpPr txBox="true"/>
          <p:nvPr/>
        </p:nvSpPr>
        <p:spPr>
          <a:xfrm rot="0">
            <a:off x="719198" y="2478087"/>
            <a:ext cx="16849603" cy="6540500"/>
          </a:xfrm>
          <a:prstGeom prst="rect">
            <a:avLst/>
          </a:prstGeom>
        </p:spPr>
        <p:txBody>
          <a:bodyPr anchor="t" rtlCol="false" tIns="0" lIns="0" bIns="0" rIns="0">
            <a:spAutoFit/>
          </a:bodyPr>
          <a:lstStyle/>
          <a:p>
            <a:pPr algn="just">
              <a:lnSpc>
                <a:spcPts val="3249"/>
              </a:lnSpc>
            </a:pPr>
            <a:r>
              <a:rPr lang="en-US" sz="2499">
                <a:solidFill>
                  <a:srgbClr val="10B5BF"/>
                </a:solidFill>
                <a:latin typeface="Poppins Light"/>
                <a:ea typeface="Poppins Light"/>
                <a:cs typeface="Poppins Light"/>
                <a:sym typeface="Poppins Light"/>
              </a:rPr>
              <a:t>The developed Laser and IR-Based Artifact Security System successfully demonstrate a reliable and efficient method for protecting valuable objects using low-cost electronic components. By integrating two laser–LDR intrusion channels along with a dedicated IR removal sensor, the system ensures dual-layer protection, making it highly responsive to both beam interruption and direct object theft. </a:t>
            </a:r>
          </a:p>
          <a:p>
            <a:pPr algn="just">
              <a:lnSpc>
                <a:spcPts val="3249"/>
              </a:lnSpc>
            </a:pPr>
          </a:p>
          <a:p>
            <a:pPr algn="just">
              <a:lnSpc>
                <a:spcPts val="3249"/>
              </a:lnSpc>
            </a:pPr>
            <a:r>
              <a:rPr lang="en-US" sz="2499">
                <a:solidFill>
                  <a:srgbClr val="10B5BF"/>
                </a:solidFill>
                <a:latin typeface="Poppins Light"/>
                <a:ea typeface="Poppins Light"/>
                <a:cs typeface="Poppins Light"/>
                <a:sym typeface="Poppins Light"/>
              </a:rPr>
              <a:t>The Arduino Nano effectively handles real-time sensor monitoring, threshold evaluation, and alarm activation, while the OLED display provides live feedback and system status information. The 12V high-power buzzer and flashing red LEDs deliver immediate audible and visual alerts during intrusion conditions. The system’s power is regulated through a buck converter and custom 5V PCB rail, ensuring stable and noise-free operation even when the alarm is active. </a:t>
            </a:r>
          </a:p>
          <a:p>
            <a:pPr algn="l">
              <a:lnSpc>
                <a:spcPts val="3249"/>
              </a:lnSpc>
            </a:pPr>
          </a:p>
          <a:p>
            <a:pPr algn="just" marL="0" indent="0" lvl="0">
              <a:lnSpc>
                <a:spcPts val="3249"/>
              </a:lnSpc>
              <a:spcBef>
                <a:spcPct val="0"/>
              </a:spcBef>
            </a:pPr>
            <a:r>
              <a:rPr lang="en-US" sz="2499">
                <a:solidFill>
                  <a:srgbClr val="10B5BF"/>
                </a:solidFill>
                <a:latin typeface="Poppins Light"/>
                <a:ea typeface="Poppins Light"/>
                <a:cs typeface="Poppins Light"/>
                <a:sym typeface="Poppins Light"/>
              </a:rPr>
              <a:t>The physical sun board model replicates a miniature museum environment, showcasing how real-world security systems protect artifacts in exhibitions, jewellery stores, and display cases. Overall, the project combines practicality, creativity, and engineering principles to create a compact and effective security prototype. It demonstrates strong understanding of sensors, embedded systems, and model integration, making it a valuable and successful engineering project.</a:t>
            </a:r>
          </a:p>
        </p:txBody>
      </p:sp>
    </p:spTree>
  </p:cSld>
  <p:clrMapOvr>
    <a:masterClrMapping/>
  </p:clrMapOvr>
  <p:transition spd="fast">
    <p:cover dir="l"/>
  </p:transition>
</p:sld>
</file>

<file path=ppt/slides/slide1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11681" y="4441507"/>
            <a:ext cx="9864638" cy="1613535"/>
          </a:xfrm>
          <a:prstGeom prst="rect">
            <a:avLst/>
          </a:prstGeom>
        </p:spPr>
        <p:txBody>
          <a:bodyPr anchor="t" rtlCol="false" tIns="0" lIns="0" bIns="0" rIns="0">
            <a:spAutoFit/>
          </a:bodyPr>
          <a:lstStyle/>
          <a:p>
            <a:pPr algn="ctr" marL="0" indent="0" lvl="0">
              <a:lnSpc>
                <a:spcPts val="12120"/>
              </a:lnSpc>
              <a:spcBef>
                <a:spcPct val="0"/>
              </a:spcBef>
            </a:pPr>
            <a:r>
              <a:rPr lang="en-US" b="true" sz="12000">
                <a:solidFill>
                  <a:srgbClr val="FFFFFF"/>
                </a:solidFill>
                <a:latin typeface="Poppins Medium Bold"/>
                <a:ea typeface="Poppins Medium Bold"/>
                <a:cs typeface="Poppins Medium Bold"/>
                <a:sym typeface="Poppins Medium Bold"/>
              </a:rPr>
              <a:t>THANK YOU</a:t>
            </a:r>
          </a:p>
        </p:txBody>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624018" y="-4131162"/>
            <a:ext cx="15082150" cy="12257675"/>
          </a:xfrm>
          <a:custGeom>
            <a:avLst/>
            <a:gdLst/>
            <a:ahLst/>
            <a:cxnLst/>
            <a:rect r="r" b="b" t="t" l="l"/>
            <a:pathLst>
              <a:path h="12257675" w="15082150">
                <a:moveTo>
                  <a:pt x="0" y="0"/>
                </a:moveTo>
                <a:lnTo>
                  <a:pt x="15082150" y="0"/>
                </a:lnTo>
                <a:lnTo>
                  <a:pt x="15082150" y="12257674"/>
                </a:lnTo>
                <a:lnTo>
                  <a:pt x="0" y="1225767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4741412" y="5169158"/>
            <a:ext cx="3882606" cy="6859"/>
          </a:xfrm>
          <a:prstGeom prst="line">
            <a:avLst/>
          </a:prstGeom>
          <a:ln cap="rnd" w="19050">
            <a:solidFill>
              <a:srgbClr val="10B5BF"/>
            </a:solidFill>
            <a:prstDash val="solid"/>
            <a:headEnd type="none" len="sm" w="sm"/>
            <a:tailEnd type="none" len="sm" w="sm"/>
          </a:ln>
        </p:spPr>
      </p:sp>
      <p:sp>
        <p:nvSpPr>
          <p:cNvPr name="AutoShape 4" id="4"/>
          <p:cNvSpPr/>
          <p:nvPr/>
        </p:nvSpPr>
        <p:spPr>
          <a:xfrm>
            <a:off x="522499" y="5155440"/>
            <a:ext cx="3882606" cy="6859"/>
          </a:xfrm>
          <a:prstGeom prst="line">
            <a:avLst/>
          </a:prstGeom>
          <a:ln cap="rnd" w="19050">
            <a:solidFill>
              <a:srgbClr val="10B5BF"/>
            </a:solidFill>
            <a:prstDash val="solid"/>
            <a:headEnd type="none" len="sm" w="sm"/>
            <a:tailEnd type="none" len="sm" w="sm"/>
          </a:ln>
        </p:spPr>
      </p:sp>
      <p:sp>
        <p:nvSpPr>
          <p:cNvPr name="Freeform 5" id="5"/>
          <p:cNvSpPr/>
          <p:nvPr/>
        </p:nvSpPr>
        <p:spPr>
          <a:xfrm flipH="false" flipV="false" rot="1944154">
            <a:off x="9824435" y="-2822966"/>
            <a:ext cx="9452303" cy="9641282"/>
          </a:xfrm>
          <a:custGeom>
            <a:avLst/>
            <a:gdLst/>
            <a:ahLst/>
            <a:cxnLst/>
            <a:rect r="r" b="b" t="t" l="l"/>
            <a:pathLst>
              <a:path h="9641282" w="9452303">
                <a:moveTo>
                  <a:pt x="0" y="0"/>
                </a:moveTo>
                <a:lnTo>
                  <a:pt x="9452304" y="0"/>
                </a:lnTo>
                <a:lnTo>
                  <a:pt x="9452304" y="9641282"/>
                </a:lnTo>
                <a:lnTo>
                  <a:pt x="0" y="9641282"/>
                </a:lnTo>
                <a:lnTo>
                  <a:pt x="0" y="0"/>
                </a:lnTo>
                <a:close/>
              </a:path>
            </a:pathLst>
          </a:custGeom>
          <a:blipFill>
            <a:blip r:embed="rId4"/>
            <a:stretch>
              <a:fillRect l="-58500" t="-13981" r="-45964" b="-19573"/>
            </a:stretch>
          </a:blipFill>
        </p:spPr>
      </p:sp>
      <p:sp>
        <p:nvSpPr>
          <p:cNvPr name="AutoShape 6" id="6"/>
          <p:cNvSpPr/>
          <p:nvPr/>
        </p:nvSpPr>
        <p:spPr>
          <a:xfrm>
            <a:off x="8960341" y="8119653"/>
            <a:ext cx="3882606" cy="6859"/>
          </a:xfrm>
          <a:prstGeom prst="line">
            <a:avLst/>
          </a:prstGeom>
          <a:ln cap="rnd" w="19050">
            <a:solidFill>
              <a:srgbClr val="10B5BF"/>
            </a:solidFill>
            <a:prstDash val="solid"/>
            <a:headEnd type="none" len="sm" w="sm"/>
            <a:tailEnd type="none" len="sm" w="sm"/>
          </a:ln>
        </p:spPr>
      </p:sp>
      <p:sp>
        <p:nvSpPr>
          <p:cNvPr name="AutoShape 7" id="7"/>
          <p:cNvSpPr/>
          <p:nvPr/>
        </p:nvSpPr>
        <p:spPr>
          <a:xfrm>
            <a:off x="13246836" y="8119653"/>
            <a:ext cx="3786612" cy="6859"/>
          </a:xfrm>
          <a:prstGeom prst="line">
            <a:avLst/>
          </a:prstGeom>
          <a:ln cap="rnd" w="19050">
            <a:solidFill>
              <a:srgbClr val="10B5BF"/>
            </a:solidFill>
            <a:prstDash val="solid"/>
            <a:headEnd type="none" len="sm" w="sm"/>
            <a:tailEnd type="none" len="sm" w="sm"/>
          </a:ln>
        </p:spPr>
      </p:sp>
      <p:sp>
        <p:nvSpPr>
          <p:cNvPr name="Freeform 8" id="8"/>
          <p:cNvSpPr/>
          <p:nvPr/>
        </p:nvSpPr>
        <p:spPr>
          <a:xfrm flipH="true" flipV="false" rot="-3800411">
            <a:off x="-532038" y="7320829"/>
            <a:ext cx="9123971" cy="10266072"/>
          </a:xfrm>
          <a:custGeom>
            <a:avLst/>
            <a:gdLst/>
            <a:ahLst/>
            <a:cxnLst/>
            <a:rect r="r" b="b" t="t" l="l"/>
            <a:pathLst>
              <a:path h="10266072" w="9123971">
                <a:moveTo>
                  <a:pt x="9123971" y="0"/>
                </a:moveTo>
                <a:lnTo>
                  <a:pt x="0" y="0"/>
                </a:lnTo>
                <a:lnTo>
                  <a:pt x="0" y="10266072"/>
                </a:lnTo>
                <a:lnTo>
                  <a:pt x="9123971" y="10266072"/>
                </a:lnTo>
                <a:lnTo>
                  <a:pt x="9123971" y="0"/>
                </a:lnTo>
                <a:close/>
              </a:path>
            </a:pathLst>
          </a:custGeom>
          <a:blipFill>
            <a:blip r:embed="rId5">
              <a:alphaModFix amt="36000"/>
            </a:blip>
            <a:stretch>
              <a:fillRect l="0" t="0" r="0" b="0"/>
            </a:stretch>
          </a:blipFill>
        </p:spPr>
      </p:sp>
      <p:sp>
        <p:nvSpPr>
          <p:cNvPr name="TextBox 9" id="9"/>
          <p:cNvSpPr txBox="true"/>
          <p:nvPr/>
        </p:nvSpPr>
        <p:spPr>
          <a:xfrm rot="0">
            <a:off x="522483" y="1200150"/>
            <a:ext cx="6569066" cy="2350770"/>
          </a:xfrm>
          <a:prstGeom prst="rect">
            <a:avLst/>
          </a:prstGeom>
        </p:spPr>
        <p:txBody>
          <a:bodyPr anchor="t" rtlCol="false" tIns="0" lIns="0" bIns="0" rIns="0">
            <a:spAutoFit/>
          </a:bodyPr>
          <a:lstStyle/>
          <a:p>
            <a:pPr algn="l" marL="0" indent="0" lvl="0">
              <a:lnSpc>
                <a:spcPts val="9090"/>
              </a:lnSpc>
              <a:spcBef>
                <a:spcPct val="0"/>
              </a:spcBef>
            </a:pPr>
            <a:r>
              <a:rPr lang="en-US" b="true" sz="9000" strike="noStrike" u="none">
                <a:solidFill>
                  <a:srgbClr val="FFFFFF"/>
                </a:solidFill>
                <a:latin typeface="Poppins Medium Bold"/>
                <a:ea typeface="Poppins Medium Bold"/>
                <a:cs typeface="Poppins Medium Bold"/>
                <a:sym typeface="Poppins Medium Bold"/>
              </a:rPr>
              <a:t>TABLE OF CONTENTS</a:t>
            </a:r>
          </a:p>
        </p:txBody>
      </p:sp>
      <p:sp>
        <p:nvSpPr>
          <p:cNvPr name="TextBox 10" id="10"/>
          <p:cNvSpPr txBox="true"/>
          <p:nvPr/>
        </p:nvSpPr>
        <p:spPr>
          <a:xfrm rot="0">
            <a:off x="522499" y="5578427"/>
            <a:ext cx="3786612" cy="981075"/>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Poppins Medium Bold"/>
                <a:ea typeface="Poppins Medium Bold"/>
                <a:cs typeface="Poppins Medium Bold"/>
                <a:sym typeface="Poppins Medium Bold"/>
              </a:rPr>
              <a:t>Abstract And Objective</a:t>
            </a:r>
          </a:p>
        </p:txBody>
      </p:sp>
      <p:sp>
        <p:nvSpPr>
          <p:cNvPr name="TextBox 11" id="11"/>
          <p:cNvSpPr txBox="true"/>
          <p:nvPr/>
        </p:nvSpPr>
        <p:spPr>
          <a:xfrm rot="0">
            <a:off x="4741412" y="5578427"/>
            <a:ext cx="3882606" cy="981075"/>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Poppins Medium Bold"/>
                <a:ea typeface="Poppins Medium Bold"/>
                <a:cs typeface="Poppins Medium Bold"/>
                <a:sym typeface="Poppins Medium Bold"/>
              </a:rPr>
              <a:t>Hardware And Software Logic</a:t>
            </a:r>
          </a:p>
        </p:txBody>
      </p:sp>
      <p:sp>
        <p:nvSpPr>
          <p:cNvPr name="TextBox 12" id="12"/>
          <p:cNvSpPr txBox="true"/>
          <p:nvPr/>
        </p:nvSpPr>
        <p:spPr>
          <a:xfrm rot="0">
            <a:off x="522499" y="4075960"/>
            <a:ext cx="1703859" cy="86247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01.</a:t>
            </a:r>
          </a:p>
        </p:txBody>
      </p:sp>
      <p:sp>
        <p:nvSpPr>
          <p:cNvPr name="TextBox 13" id="13"/>
          <p:cNvSpPr txBox="true"/>
          <p:nvPr/>
        </p:nvSpPr>
        <p:spPr>
          <a:xfrm rot="0">
            <a:off x="4741412" y="4075960"/>
            <a:ext cx="1703859" cy="86247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02.</a:t>
            </a:r>
          </a:p>
        </p:txBody>
      </p:sp>
      <p:sp>
        <p:nvSpPr>
          <p:cNvPr name="TextBox 14" id="14"/>
          <p:cNvSpPr txBox="true"/>
          <p:nvPr/>
        </p:nvSpPr>
        <p:spPr>
          <a:xfrm rot="0">
            <a:off x="8960341" y="8528923"/>
            <a:ext cx="3882606" cy="981075"/>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Poppins Medium Bold"/>
                <a:ea typeface="Poppins Medium Bold"/>
                <a:cs typeface="Poppins Medium Bold"/>
                <a:sym typeface="Poppins Medium Bold"/>
              </a:rPr>
              <a:t>Applications And Limitations</a:t>
            </a:r>
          </a:p>
        </p:txBody>
      </p:sp>
      <p:sp>
        <p:nvSpPr>
          <p:cNvPr name="TextBox 15" id="15"/>
          <p:cNvSpPr txBox="true"/>
          <p:nvPr/>
        </p:nvSpPr>
        <p:spPr>
          <a:xfrm rot="0">
            <a:off x="13246836" y="8522064"/>
            <a:ext cx="3786612" cy="981075"/>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Poppins Medium Bold"/>
                <a:ea typeface="Poppins Medium Bold"/>
                <a:cs typeface="Poppins Medium Bold"/>
                <a:sym typeface="Poppins Medium Bold"/>
              </a:rPr>
              <a:t>Future Scope And Conclusion</a:t>
            </a:r>
          </a:p>
        </p:txBody>
      </p:sp>
      <p:sp>
        <p:nvSpPr>
          <p:cNvPr name="TextBox 16" id="16"/>
          <p:cNvSpPr txBox="true"/>
          <p:nvPr/>
        </p:nvSpPr>
        <p:spPr>
          <a:xfrm rot="0">
            <a:off x="8960341" y="7026455"/>
            <a:ext cx="1703859" cy="86247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03.</a:t>
            </a:r>
          </a:p>
        </p:txBody>
      </p:sp>
      <p:sp>
        <p:nvSpPr>
          <p:cNvPr name="TextBox 17" id="17"/>
          <p:cNvSpPr txBox="true"/>
          <p:nvPr/>
        </p:nvSpPr>
        <p:spPr>
          <a:xfrm rot="0">
            <a:off x="13246836" y="7026455"/>
            <a:ext cx="1703859" cy="86247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670" t="-6886" r="-5363" b="-63826"/>
            </a:stretch>
          </a:blipFill>
        </p:spPr>
      </p:sp>
      <p:sp>
        <p:nvSpPr>
          <p:cNvPr name="Freeform 3" id="3"/>
          <p:cNvSpPr/>
          <p:nvPr/>
        </p:nvSpPr>
        <p:spPr>
          <a:xfrm flipH="false" flipV="false" rot="0">
            <a:off x="0"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27785" y="2506345"/>
            <a:ext cx="13228463" cy="5236210"/>
          </a:xfrm>
          <a:prstGeom prst="rect">
            <a:avLst/>
          </a:prstGeom>
        </p:spPr>
        <p:txBody>
          <a:bodyPr anchor="t" rtlCol="false" tIns="0" lIns="0" bIns="0" rIns="0">
            <a:spAutoFit/>
          </a:bodyPr>
          <a:lstStyle/>
          <a:p>
            <a:pPr algn="just" marL="0" indent="0" lvl="0">
              <a:lnSpc>
                <a:spcPts val="4160"/>
              </a:lnSpc>
              <a:spcBef>
                <a:spcPct val="0"/>
              </a:spcBef>
            </a:pPr>
            <a:r>
              <a:rPr lang="en-US" sz="3200">
                <a:solidFill>
                  <a:srgbClr val="10B5BF"/>
                </a:solidFill>
                <a:latin typeface="Poppins Light"/>
                <a:ea typeface="Poppins Light"/>
                <a:cs typeface="Poppins Light"/>
                <a:sym typeface="Poppins Light"/>
              </a:rPr>
              <a:t>This project presents the design and deve</a:t>
            </a:r>
            <a:r>
              <a:rPr lang="en-US" sz="3200" u="none">
                <a:solidFill>
                  <a:srgbClr val="10B5BF"/>
                </a:solidFill>
                <a:latin typeface="Poppins Light"/>
                <a:ea typeface="Poppins Light"/>
                <a:cs typeface="Poppins Light"/>
                <a:sym typeface="Poppins Light"/>
              </a:rPr>
              <a:t>lopment of a Laser Intrusion Detection System, a compact, low-cost, and efficient security setup used to detect unauthorized entry by breaking a laser beam. The system is implemented as a museum protection model, where a priceless artifact is safeguarded using multiple laser beams and light sensors. When an intruder crosses the laser grid, the Arduino Nano detects the interruption through LDR and infrared sensors and triggers an alarm. The project integrates both hardware and software automation, demonstrating real-world applications in museums, banks, and jewellery stores.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2952706"/>
            <a:ext cx="18288000" cy="4945071"/>
            <a:chOff x="0" y="0"/>
            <a:chExt cx="24384000" cy="6593427"/>
          </a:xfrm>
        </p:grpSpPr>
        <p:pic>
          <p:nvPicPr>
            <p:cNvPr name="Picture 3" id="3"/>
            <p:cNvPicPr>
              <a:picLocks noChangeAspect="true"/>
            </p:cNvPicPr>
            <p:nvPr/>
          </p:nvPicPr>
          <p:blipFill>
            <a:blip r:embed="rId2">
              <a:alphaModFix amt="50000"/>
            </a:blip>
            <a:srcRect l="0" t="29745" r="0" b="29745"/>
            <a:stretch>
              <a:fillRect/>
            </a:stretch>
          </p:blipFill>
          <p:spPr>
            <a:xfrm flipH="false" flipV="false">
              <a:off x="0" y="0"/>
              <a:ext cx="24384000" cy="6593427"/>
            </a:xfrm>
            <a:prstGeom prst="rect">
              <a:avLst/>
            </a:prstGeom>
          </p:spPr>
        </p:pic>
      </p:grpSp>
      <p:sp>
        <p:nvSpPr>
          <p:cNvPr name="Freeform 4" id="4"/>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stretch>
              <a:fillRect l="-48888" t="0" r="-28888" b="0"/>
            </a:stretch>
          </a:blipFill>
        </p:spPr>
      </p:sp>
      <p:grpSp>
        <p:nvGrpSpPr>
          <p:cNvPr name="Group 5" id="5"/>
          <p:cNvGrpSpPr/>
          <p:nvPr/>
        </p:nvGrpSpPr>
        <p:grpSpPr>
          <a:xfrm rot="0">
            <a:off x="2121361" y="3564976"/>
            <a:ext cx="1860266" cy="186026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6185292" y="3564976"/>
            <a:ext cx="1860266" cy="18602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0245833" y="3564976"/>
            <a:ext cx="1860266" cy="18602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4306373" y="3564976"/>
            <a:ext cx="1860266" cy="18602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772166" y="466681"/>
            <a:ext cx="16718663" cy="2350770"/>
          </a:xfrm>
          <a:prstGeom prst="rect">
            <a:avLst/>
          </a:prstGeom>
        </p:spPr>
        <p:txBody>
          <a:bodyPr anchor="t" rtlCol="false" tIns="0" lIns="0" bIns="0" rIns="0">
            <a:spAutoFit/>
          </a:bodyPr>
          <a:lstStyle/>
          <a:p>
            <a:pPr algn="l" marL="0" indent="0" lvl="0">
              <a:lnSpc>
                <a:spcPts val="9090"/>
              </a:lnSpc>
              <a:spcBef>
                <a:spcPct val="0"/>
              </a:spcBef>
            </a:pPr>
            <a:r>
              <a:rPr lang="en-US" sz="9000" strike="noStrike" u="none">
                <a:solidFill>
                  <a:srgbClr val="FFFFFF"/>
                </a:solidFill>
                <a:latin typeface="Poppins Light"/>
                <a:ea typeface="Poppins Light"/>
                <a:cs typeface="Poppins Light"/>
                <a:sym typeface="Poppins Light"/>
              </a:rPr>
              <a:t>WHAT ARE THE</a:t>
            </a:r>
          </a:p>
          <a:p>
            <a:pPr algn="l" marL="0" indent="0" lvl="0">
              <a:lnSpc>
                <a:spcPts val="9090"/>
              </a:lnSpc>
              <a:spcBef>
                <a:spcPct val="0"/>
              </a:spcBef>
            </a:pPr>
            <a:r>
              <a:rPr lang="en-US" b="true" sz="9000" strike="noStrike" u="none">
                <a:solidFill>
                  <a:srgbClr val="10B5BF"/>
                </a:solidFill>
                <a:latin typeface="Poppins Medium Bold"/>
                <a:ea typeface="Poppins Medium Bold"/>
                <a:cs typeface="Poppins Medium Bold"/>
                <a:sym typeface="Poppins Medium Bold"/>
              </a:rPr>
              <a:t>OBJECTIVES</a:t>
            </a:r>
            <a:r>
              <a:rPr lang="en-US" b="true" sz="9000" strike="noStrike" u="none">
                <a:solidFill>
                  <a:srgbClr val="10B5BF"/>
                </a:solidFill>
                <a:latin typeface="Poppins Medium Bold"/>
                <a:ea typeface="Poppins Medium Bold"/>
                <a:cs typeface="Poppins Medium Bold"/>
                <a:sym typeface="Poppins Medium Bold"/>
              </a:rPr>
              <a:t>?</a:t>
            </a:r>
          </a:p>
        </p:txBody>
      </p:sp>
      <p:sp>
        <p:nvSpPr>
          <p:cNvPr name="TextBox 18" id="18"/>
          <p:cNvSpPr txBox="true"/>
          <p:nvPr/>
        </p:nvSpPr>
        <p:spPr>
          <a:xfrm rot="0">
            <a:off x="2491959" y="4299338"/>
            <a:ext cx="1119071" cy="439166"/>
          </a:xfrm>
          <a:prstGeom prst="rect">
            <a:avLst/>
          </a:prstGeom>
        </p:spPr>
        <p:txBody>
          <a:bodyPr anchor="t" rtlCol="false" tIns="0" lIns="0" bIns="0" rIns="0">
            <a:spAutoFit/>
          </a:bodyPr>
          <a:lstStyle/>
          <a:p>
            <a:pPr algn="ctr">
              <a:lnSpc>
                <a:spcPts val="3232"/>
              </a:lnSpc>
            </a:pPr>
            <a:r>
              <a:rPr lang="en-US" b="true" sz="3200">
                <a:solidFill>
                  <a:srgbClr val="FFFFFF"/>
                </a:solidFill>
                <a:latin typeface="Poppins Medium Bold"/>
                <a:ea typeface="Poppins Medium Bold"/>
                <a:cs typeface="Poppins Medium Bold"/>
                <a:sym typeface="Poppins Medium Bold"/>
              </a:rPr>
              <a:t>1.</a:t>
            </a:r>
          </a:p>
        </p:txBody>
      </p:sp>
      <p:sp>
        <p:nvSpPr>
          <p:cNvPr name="TextBox 19" id="19"/>
          <p:cNvSpPr txBox="true"/>
          <p:nvPr/>
        </p:nvSpPr>
        <p:spPr>
          <a:xfrm rot="0">
            <a:off x="6555889" y="4299338"/>
            <a:ext cx="1119071" cy="439166"/>
          </a:xfrm>
          <a:prstGeom prst="rect">
            <a:avLst/>
          </a:prstGeom>
        </p:spPr>
        <p:txBody>
          <a:bodyPr anchor="t" rtlCol="false" tIns="0" lIns="0" bIns="0" rIns="0">
            <a:spAutoFit/>
          </a:bodyPr>
          <a:lstStyle/>
          <a:p>
            <a:pPr algn="ctr">
              <a:lnSpc>
                <a:spcPts val="3232"/>
              </a:lnSpc>
            </a:pPr>
            <a:r>
              <a:rPr lang="en-US" b="true" sz="3200">
                <a:solidFill>
                  <a:srgbClr val="FFFFFF"/>
                </a:solidFill>
                <a:latin typeface="Poppins Medium Bold"/>
                <a:ea typeface="Poppins Medium Bold"/>
                <a:cs typeface="Poppins Medium Bold"/>
                <a:sym typeface="Poppins Medium Bold"/>
              </a:rPr>
              <a:t>2.</a:t>
            </a:r>
          </a:p>
        </p:txBody>
      </p:sp>
      <p:sp>
        <p:nvSpPr>
          <p:cNvPr name="TextBox 20" id="20"/>
          <p:cNvSpPr txBox="true"/>
          <p:nvPr/>
        </p:nvSpPr>
        <p:spPr>
          <a:xfrm rot="0">
            <a:off x="10617308" y="4299338"/>
            <a:ext cx="1119071" cy="439166"/>
          </a:xfrm>
          <a:prstGeom prst="rect">
            <a:avLst/>
          </a:prstGeom>
        </p:spPr>
        <p:txBody>
          <a:bodyPr anchor="t" rtlCol="false" tIns="0" lIns="0" bIns="0" rIns="0">
            <a:spAutoFit/>
          </a:bodyPr>
          <a:lstStyle/>
          <a:p>
            <a:pPr algn="ctr">
              <a:lnSpc>
                <a:spcPts val="3232"/>
              </a:lnSpc>
            </a:pPr>
            <a:r>
              <a:rPr lang="en-US" b="true" sz="3200">
                <a:solidFill>
                  <a:srgbClr val="FFFFFF"/>
                </a:solidFill>
                <a:latin typeface="Poppins Medium Bold"/>
                <a:ea typeface="Poppins Medium Bold"/>
                <a:cs typeface="Poppins Medium Bold"/>
                <a:sym typeface="Poppins Medium Bold"/>
              </a:rPr>
              <a:t>3.</a:t>
            </a:r>
          </a:p>
        </p:txBody>
      </p:sp>
      <p:sp>
        <p:nvSpPr>
          <p:cNvPr name="TextBox 21" id="21"/>
          <p:cNvSpPr txBox="true"/>
          <p:nvPr/>
        </p:nvSpPr>
        <p:spPr>
          <a:xfrm rot="0">
            <a:off x="14677848" y="4299338"/>
            <a:ext cx="1119071" cy="439166"/>
          </a:xfrm>
          <a:prstGeom prst="rect">
            <a:avLst/>
          </a:prstGeom>
        </p:spPr>
        <p:txBody>
          <a:bodyPr anchor="t" rtlCol="false" tIns="0" lIns="0" bIns="0" rIns="0">
            <a:spAutoFit/>
          </a:bodyPr>
          <a:lstStyle/>
          <a:p>
            <a:pPr algn="ctr">
              <a:lnSpc>
                <a:spcPts val="3232"/>
              </a:lnSpc>
            </a:pPr>
            <a:r>
              <a:rPr lang="en-US" b="true" sz="3200">
                <a:solidFill>
                  <a:srgbClr val="FFFFFF"/>
                </a:solidFill>
                <a:latin typeface="Poppins Medium Bold"/>
                <a:ea typeface="Poppins Medium Bold"/>
                <a:cs typeface="Poppins Medium Bold"/>
                <a:sym typeface="Poppins Medium Bold"/>
              </a:rPr>
              <a:t>4.</a:t>
            </a:r>
          </a:p>
        </p:txBody>
      </p:sp>
      <p:sp>
        <p:nvSpPr>
          <p:cNvPr name="TextBox 22" id="22"/>
          <p:cNvSpPr txBox="true"/>
          <p:nvPr/>
        </p:nvSpPr>
        <p:spPr>
          <a:xfrm rot="0">
            <a:off x="1784062" y="5710103"/>
            <a:ext cx="2534864" cy="15544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ea typeface="Poppins Light"/>
                <a:cs typeface="Poppins Light"/>
                <a:sym typeface="Poppins Light"/>
              </a:rPr>
              <a:t>To design a </a:t>
            </a:r>
            <a:r>
              <a:rPr lang="en-US" sz="1800" u="none">
                <a:solidFill>
                  <a:srgbClr val="FFFFFF"/>
                </a:solidFill>
                <a:latin typeface="Poppins Light"/>
                <a:ea typeface="Poppins Light"/>
                <a:cs typeface="Poppins Light"/>
                <a:sym typeface="Poppins Light"/>
              </a:rPr>
              <a:t>laser-based intrusion detection system using sensors and microcontrollers</a:t>
            </a:r>
          </a:p>
        </p:txBody>
      </p:sp>
      <p:sp>
        <p:nvSpPr>
          <p:cNvPr name="TextBox 23" id="23"/>
          <p:cNvSpPr txBox="true"/>
          <p:nvPr/>
        </p:nvSpPr>
        <p:spPr>
          <a:xfrm rot="0">
            <a:off x="5847993" y="5710103"/>
            <a:ext cx="2534864" cy="124015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ea typeface="Poppins Light"/>
                <a:cs typeface="Poppins Light"/>
                <a:sym typeface="Poppins Light"/>
              </a:rPr>
              <a:t>T</a:t>
            </a:r>
            <a:r>
              <a:rPr lang="en-US" sz="1800" u="none">
                <a:solidFill>
                  <a:srgbClr val="FFFFFF"/>
                </a:solidFill>
                <a:latin typeface="Poppins Light"/>
                <a:ea typeface="Poppins Light"/>
                <a:cs typeface="Poppins Light"/>
                <a:sym typeface="Poppins Light"/>
              </a:rPr>
              <a:t>o create a museum-style sun board model demonstrating real-world security usage.</a:t>
            </a:r>
          </a:p>
        </p:txBody>
      </p:sp>
      <p:sp>
        <p:nvSpPr>
          <p:cNvPr name="TextBox 24" id="24"/>
          <p:cNvSpPr txBox="true"/>
          <p:nvPr/>
        </p:nvSpPr>
        <p:spPr>
          <a:xfrm rot="0">
            <a:off x="9939884" y="5710103"/>
            <a:ext cx="2534864" cy="124015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ea typeface="Poppins Light"/>
                <a:cs typeface="Poppins Light"/>
                <a:sym typeface="Poppins Light"/>
              </a:rPr>
              <a:t>To imp</a:t>
            </a:r>
            <a:r>
              <a:rPr lang="en-US" sz="1800" u="none">
                <a:solidFill>
                  <a:srgbClr val="FFFFFF"/>
                </a:solidFill>
                <a:latin typeface="Poppins Light"/>
                <a:ea typeface="Poppins Light"/>
                <a:cs typeface="Poppins Light"/>
                <a:sym typeface="Poppins Light"/>
              </a:rPr>
              <a:t>lement a multi-zone laser grid with redundant detection for reliability.</a:t>
            </a:r>
          </a:p>
        </p:txBody>
      </p:sp>
      <p:sp>
        <p:nvSpPr>
          <p:cNvPr name="TextBox 25" id="25"/>
          <p:cNvSpPr txBox="true"/>
          <p:nvPr/>
        </p:nvSpPr>
        <p:spPr>
          <a:xfrm rot="0">
            <a:off x="14027323" y="5710103"/>
            <a:ext cx="2534864" cy="124015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ea typeface="Poppins Light"/>
                <a:cs typeface="Poppins Light"/>
                <a:sym typeface="Poppins Light"/>
              </a:rPr>
              <a:t>T</a:t>
            </a:r>
            <a:r>
              <a:rPr lang="en-US" sz="1800" u="none">
                <a:solidFill>
                  <a:srgbClr val="FFFFFF"/>
                </a:solidFill>
                <a:latin typeface="Poppins Light"/>
                <a:ea typeface="Poppins Light"/>
                <a:cs typeface="Poppins Light"/>
                <a:sym typeface="Poppins Light"/>
              </a:rPr>
              <a:t>o develop an alert system triggered by laser and infrared interruption.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108482" y="7202544"/>
            <a:ext cx="12304739" cy="1198245"/>
          </a:xfrm>
          <a:prstGeom prst="rect">
            <a:avLst/>
          </a:prstGeom>
        </p:spPr>
        <p:txBody>
          <a:bodyPr anchor="t" rtlCol="false" tIns="0" lIns="0" bIns="0" rIns="0">
            <a:spAutoFit/>
          </a:bodyPr>
          <a:lstStyle/>
          <a:p>
            <a:pPr algn="r">
              <a:lnSpc>
                <a:spcPts val="9090"/>
              </a:lnSpc>
            </a:pPr>
            <a:r>
              <a:rPr lang="en-US" b="true" sz="9000">
                <a:solidFill>
                  <a:srgbClr val="FFFFFF"/>
                </a:solidFill>
                <a:latin typeface="Poppins Medium Bold"/>
                <a:ea typeface="Poppins Medium Bold"/>
                <a:cs typeface="Poppins Medium Bold"/>
                <a:sym typeface="Poppins Medium Bold"/>
              </a:rPr>
              <a:t>KEY COMPONENTS</a:t>
            </a:r>
          </a:p>
        </p:txBody>
      </p:sp>
      <p:grpSp>
        <p:nvGrpSpPr>
          <p:cNvPr name="Group 3" id="3"/>
          <p:cNvGrpSpPr/>
          <p:nvPr/>
        </p:nvGrpSpPr>
        <p:grpSpPr>
          <a:xfrm rot="0">
            <a:off x="4693027" y="2383045"/>
            <a:ext cx="4084770" cy="3615258"/>
            <a:chOff x="0" y="0"/>
            <a:chExt cx="1167583" cy="1033378"/>
          </a:xfrm>
        </p:grpSpPr>
        <p:sp>
          <p:nvSpPr>
            <p:cNvPr name="Freeform 4" id="4"/>
            <p:cNvSpPr/>
            <p:nvPr/>
          </p:nvSpPr>
          <p:spPr>
            <a:xfrm flipH="false" flipV="false" rot="0">
              <a:off x="0" y="0"/>
              <a:ext cx="1167583" cy="1033378"/>
            </a:xfrm>
            <a:custGeom>
              <a:avLst/>
              <a:gdLst/>
              <a:ahLst/>
              <a:cxnLst/>
              <a:rect r="r" b="b" t="t" l="l"/>
              <a:pathLst>
                <a:path h="1033378" w="1167583">
                  <a:moveTo>
                    <a:pt x="96661" y="0"/>
                  </a:moveTo>
                  <a:lnTo>
                    <a:pt x="1070922" y="0"/>
                  </a:lnTo>
                  <a:cubicBezTo>
                    <a:pt x="1096558" y="0"/>
                    <a:pt x="1121144" y="10184"/>
                    <a:pt x="1139272" y="28311"/>
                  </a:cubicBezTo>
                  <a:cubicBezTo>
                    <a:pt x="1157399" y="46439"/>
                    <a:pt x="1167583" y="71025"/>
                    <a:pt x="1167583" y="96661"/>
                  </a:cubicBezTo>
                  <a:lnTo>
                    <a:pt x="1167583" y="936717"/>
                  </a:lnTo>
                  <a:cubicBezTo>
                    <a:pt x="1167583" y="962353"/>
                    <a:pt x="1157399" y="986939"/>
                    <a:pt x="1139272" y="1005067"/>
                  </a:cubicBezTo>
                  <a:cubicBezTo>
                    <a:pt x="1121144" y="1023194"/>
                    <a:pt x="1096558" y="1033378"/>
                    <a:pt x="1070922" y="1033378"/>
                  </a:cubicBezTo>
                  <a:lnTo>
                    <a:pt x="96661" y="1033378"/>
                  </a:lnTo>
                  <a:cubicBezTo>
                    <a:pt x="71025" y="1033378"/>
                    <a:pt x="46439" y="1023194"/>
                    <a:pt x="28311" y="1005067"/>
                  </a:cubicBezTo>
                  <a:cubicBezTo>
                    <a:pt x="10184" y="986939"/>
                    <a:pt x="0" y="962353"/>
                    <a:pt x="0" y="936717"/>
                  </a:cubicBezTo>
                  <a:lnTo>
                    <a:pt x="0" y="96661"/>
                  </a:lnTo>
                  <a:cubicBezTo>
                    <a:pt x="0" y="71025"/>
                    <a:pt x="10184" y="46439"/>
                    <a:pt x="28311" y="28311"/>
                  </a:cubicBezTo>
                  <a:cubicBezTo>
                    <a:pt x="46439" y="10184"/>
                    <a:pt x="71025" y="0"/>
                    <a:pt x="96661" y="0"/>
                  </a:cubicBezTo>
                  <a:close/>
                </a:path>
              </a:pathLst>
            </a:custGeom>
            <a:solidFill>
              <a:srgbClr val="FFFFFF"/>
            </a:solidFill>
          </p:spPr>
        </p:sp>
        <p:sp>
          <p:nvSpPr>
            <p:cNvPr name="TextBox 5" id="5"/>
            <p:cNvSpPr txBox="true"/>
            <p:nvPr/>
          </p:nvSpPr>
          <p:spPr>
            <a:xfrm>
              <a:off x="0" y="-47625"/>
              <a:ext cx="1167583" cy="1081003"/>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015922" y="2383045"/>
            <a:ext cx="4062165" cy="3615258"/>
            <a:chOff x="0" y="0"/>
            <a:chExt cx="1161121" cy="1033378"/>
          </a:xfrm>
        </p:grpSpPr>
        <p:sp>
          <p:nvSpPr>
            <p:cNvPr name="Freeform 7" id="7"/>
            <p:cNvSpPr/>
            <p:nvPr/>
          </p:nvSpPr>
          <p:spPr>
            <a:xfrm flipH="false" flipV="false" rot="0">
              <a:off x="0" y="0"/>
              <a:ext cx="1161121" cy="1033378"/>
            </a:xfrm>
            <a:custGeom>
              <a:avLst/>
              <a:gdLst/>
              <a:ahLst/>
              <a:cxnLst/>
              <a:rect r="r" b="b" t="t" l="l"/>
              <a:pathLst>
                <a:path h="1033378" w="1161121">
                  <a:moveTo>
                    <a:pt x="97199" y="0"/>
                  </a:moveTo>
                  <a:lnTo>
                    <a:pt x="1063922" y="0"/>
                  </a:lnTo>
                  <a:cubicBezTo>
                    <a:pt x="1117604" y="0"/>
                    <a:pt x="1161121" y="43517"/>
                    <a:pt x="1161121" y="97199"/>
                  </a:cubicBezTo>
                  <a:lnTo>
                    <a:pt x="1161121" y="936179"/>
                  </a:lnTo>
                  <a:cubicBezTo>
                    <a:pt x="1161121" y="961958"/>
                    <a:pt x="1150881" y="986681"/>
                    <a:pt x="1132652" y="1004909"/>
                  </a:cubicBezTo>
                  <a:cubicBezTo>
                    <a:pt x="1114424" y="1023138"/>
                    <a:pt x="1089701" y="1033378"/>
                    <a:pt x="1063922" y="1033378"/>
                  </a:cubicBezTo>
                  <a:lnTo>
                    <a:pt x="97199" y="1033378"/>
                  </a:lnTo>
                  <a:cubicBezTo>
                    <a:pt x="43517" y="1033378"/>
                    <a:pt x="0" y="989861"/>
                    <a:pt x="0" y="936179"/>
                  </a:cubicBezTo>
                  <a:lnTo>
                    <a:pt x="0" y="97199"/>
                  </a:lnTo>
                  <a:cubicBezTo>
                    <a:pt x="0" y="71420"/>
                    <a:pt x="10241" y="46697"/>
                    <a:pt x="28469" y="28469"/>
                  </a:cubicBezTo>
                  <a:cubicBezTo>
                    <a:pt x="46697" y="10241"/>
                    <a:pt x="71420" y="0"/>
                    <a:pt x="97199" y="0"/>
                  </a:cubicBezTo>
                  <a:close/>
                </a:path>
              </a:pathLst>
            </a:custGeom>
            <a:solidFill>
              <a:srgbClr val="000000">
                <a:alpha val="0"/>
              </a:srgbClr>
            </a:solidFill>
            <a:ln w="19050" cap="rnd">
              <a:solidFill>
                <a:srgbClr val="10B5BF"/>
              </a:solidFill>
              <a:prstDash val="solid"/>
              <a:round/>
            </a:ln>
          </p:spPr>
        </p:sp>
        <p:sp>
          <p:nvSpPr>
            <p:cNvPr name="TextBox 8" id="8"/>
            <p:cNvSpPr txBox="true"/>
            <p:nvPr/>
          </p:nvSpPr>
          <p:spPr>
            <a:xfrm>
              <a:off x="0" y="-47625"/>
              <a:ext cx="1161121" cy="108100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3318536" y="2383045"/>
            <a:ext cx="4094685" cy="3615258"/>
            <a:chOff x="0" y="0"/>
            <a:chExt cx="1170417" cy="1033378"/>
          </a:xfrm>
        </p:grpSpPr>
        <p:sp>
          <p:nvSpPr>
            <p:cNvPr name="Freeform 10" id="10"/>
            <p:cNvSpPr/>
            <p:nvPr/>
          </p:nvSpPr>
          <p:spPr>
            <a:xfrm flipH="false" flipV="false" rot="0">
              <a:off x="0" y="0"/>
              <a:ext cx="1170417" cy="1033378"/>
            </a:xfrm>
            <a:custGeom>
              <a:avLst/>
              <a:gdLst/>
              <a:ahLst/>
              <a:cxnLst/>
              <a:rect r="r" b="b" t="t" l="l"/>
              <a:pathLst>
                <a:path h="1033378" w="1170417">
                  <a:moveTo>
                    <a:pt x="96427" y="0"/>
                  </a:moveTo>
                  <a:lnTo>
                    <a:pt x="1073990" y="0"/>
                  </a:lnTo>
                  <a:cubicBezTo>
                    <a:pt x="1099564" y="0"/>
                    <a:pt x="1124090" y="10159"/>
                    <a:pt x="1142174" y="28243"/>
                  </a:cubicBezTo>
                  <a:cubicBezTo>
                    <a:pt x="1160257" y="46326"/>
                    <a:pt x="1170417" y="70853"/>
                    <a:pt x="1170417" y="96427"/>
                  </a:cubicBezTo>
                  <a:lnTo>
                    <a:pt x="1170417" y="936951"/>
                  </a:lnTo>
                  <a:cubicBezTo>
                    <a:pt x="1170417" y="962525"/>
                    <a:pt x="1160257" y="987052"/>
                    <a:pt x="1142174" y="1005136"/>
                  </a:cubicBezTo>
                  <a:cubicBezTo>
                    <a:pt x="1124090" y="1023219"/>
                    <a:pt x="1099564" y="1033378"/>
                    <a:pt x="1073990" y="1033378"/>
                  </a:cubicBezTo>
                  <a:lnTo>
                    <a:pt x="96427" y="1033378"/>
                  </a:lnTo>
                  <a:cubicBezTo>
                    <a:pt x="43172" y="1033378"/>
                    <a:pt x="0" y="990207"/>
                    <a:pt x="0" y="936951"/>
                  </a:cubicBezTo>
                  <a:lnTo>
                    <a:pt x="0" y="96427"/>
                  </a:lnTo>
                  <a:cubicBezTo>
                    <a:pt x="0" y="43172"/>
                    <a:pt x="43172" y="0"/>
                    <a:pt x="96427" y="0"/>
                  </a:cubicBezTo>
                  <a:close/>
                </a:path>
              </a:pathLst>
            </a:custGeom>
            <a:solidFill>
              <a:srgbClr val="10B5BF"/>
            </a:solidFill>
          </p:spPr>
        </p:sp>
        <p:sp>
          <p:nvSpPr>
            <p:cNvPr name="TextBox 11" id="11"/>
            <p:cNvSpPr txBox="true"/>
            <p:nvPr/>
          </p:nvSpPr>
          <p:spPr>
            <a:xfrm>
              <a:off x="0" y="-47625"/>
              <a:ext cx="1170417" cy="1081003"/>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5718456" y="2966986"/>
            <a:ext cx="2706916" cy="848741"/>
          </a:xfrm>
          <a:prstGeom prst="rect">
            <a:avLst/>
          </a:prstGeom>
        </p:spPr>
        <p:txBody>
          <a:bodyPr anchor="t" rtlCol="false" tIns="0" lIns="0" bIns="0" rIns="0">
            <a:spAutoFit/>
          </a:bodyPr>
          <a:lstStyle/>
          <a:p>
            <a:pPr algn="r">
              <a:lnSpc>
                <a:spcPts val="3232"/>
              </a:lnSpc>
            </a:pPr>
            <a:r>
              <a:rPr lang="en-US" sz="3200" b="true">
                <a:solidFill>
                  <a:srgbClr val="10B5BF"/>
                </a:solidFill>
                <a:latin typeface="Poppins Medium Bold"/>
                <a:ea typeface="Poppins Medium Bold"/>
                <a:cs typeface="Poppins Medium Bold"/>
                <a:sym typeface="Poppins Medium Bold"/>
              </a:rPr>
              <a:t>Micro</a:t>
            </a:r>
          </a:p>
          <a:p>
            <a:pPr algn="r">
              <a:lnSpc>
                <a:spcPts val="3232"/>
              </a:lnSpc>
            </a:pPr>
            <a:r>
              <a:rPr lang="en-US" b="true" sz="3200">
                <a:solidFill>
                  <a:srgbClr val="10B5BF"/>
                </a:solidFill>
                <a:latin typeface="Poppins Medium Bold"/>
                <a:ea typeface="Poppins Medium Bold"/>
                <a:cs typeface="Poppins Medium Bold"/>
                <a:sym typeface="Poppins Medium Bold"/>
              </a:rPr>
              <a:t>Controllers</a:t>
            </a:r>
          </a:p>
        </p:txBody>
      </p:sp>
      <p:sp>
        <p:nvSpPr>
          <p:cNvPr name="TextBox 13" id="13"/>
          <p:cNvSpPr txBox="true"/>
          <p:nvPr/>
        </p:nvSpPr>
        <p:spPr>
          <a:xfrm rot="0">
            <a:off x="9958028" y="2966986"/>
            <a:ext cx="2706916" cy="848741"/>
          </a:xfrm>
          <a:prstGeom prst="rect">
            <a:avLst/>
          </a:prstGeom>
        </p:spPr>
        <p:txBody>
          <a:bodyPr anchor="t" rtlCol="false" tIns="0" lIns="0" bIns="0" rIns="0">
            <a:spAutoFit/>
          </a:bodyPr>
          <a:lstStyle/>
          <a:p>
            <a:pPr algn="r">
              <a:lnSpc>
                <a:spcPts val="3232"/>
              </a:lnSpc>
            </a:pPr>
            <a:r>
              <a:rPr lang="en-US" b="true" sz="3200">
                <a:solidFill>
                  <a:srgbClr val="FFFFFF"/>
                </a:solidFill>
                <a:latin typeface="Poppins Medium Bold"/>
                <a:ea typeface="Poppins Medium Bold"/>
                <a:cs typeface="Poppins Medium Bold"/>
                <a:sym typeface="Poppins Medium Bold"/>
              </a:rPr>
              <a:t>Sensors &amp; Modules</a:t>
            </a:r>
          </a:p>
        </p:txBody>
      </p:sp>
      <p:sp>
        <p:nvSpPr>
          <p:cNvPr name="TextBox 14" id="14"/>
          <p:cNvSpPr txBox="true"/>
          <p:nvPr/>
        </p:nvSpPr>
        <p:spPr>
          <a:xfrm rot="0">
            <a:off x="13606880" y="2966986"/>
            <a:ext cx="3517996" cy="848741"/>
          </a:xfrm>
          <a:prstGeom prst="rect">
            <a:avLst/>
          </a:prstGeom>
        </p:spPr>
        <p:txBody>
          <a:bodyPr anchor="t" rtlCol="false" tIns="0" lIns="0" bIns="0" rIns="0">
            <a:spAutoFit/>
          </a:bodyPr>
          <a:lstStyle/>
          <a:p>
            <a:pPr algn="r">
              <a:lnSpc>
                <a:spcPts val="3232"/>
              </a:lnSpc>
            </a:pPr>
            <a:r>
              <a:rPr lang="en-US" sz="3200" b="true">
                <a:solidFill>
                  <a:srgbClr val="000000"/>
                </a:solidFill>
                <a:latin typeface="Poppins Medium Bold"/>
                <a:ea typeface="Poppins Medium Bold"/>
                <a:cs typeface="Poppins Medium Bold"/>
                <a:sym typeface="Poppins Medium Bold"/>
              </a:rPr>
              <a:t>P</a:t>
            </a:r>
            <a:r>
              <a:rPr lang="en-US" sz="3200" b="true">
                <a:solidFill>
                  <a:srgbClr val="000000"/>
                </a:solidFill>
                <a:latin typeface="Poppins Medium Bold"/>
                <a:ea typeface="Poppins Medium Bold"/>
                <a:cs typeface="Poppins Medium Bold"/>
                <a:sym typeface="Poppins Medium Bold"/>
              </a:rPr>
              <a:t>ower &amp; </a:t>
            </a:r>
          </a:p>
          <a:p>
            <a:pPr algn="r">
              <a:lnSpc>
                <a:spcPts val="3232"/>
              </a:lnSpc>
            </a:pPr>
            <a:r>
              <a:rPr lang="en-US" b="true" sz="3200">
                <a:solidFill>
                  <a:srgbClr val="000000"/>
                </a:solidFill>
                <a:latin typeface="Poppins Medium Bold"/>
                <a:ea typeface="Poppins Medium Bold"/>
                <a:cs typeface="Poppins Medium Bold"/>
                <a:sym typeface="Poppins Medium Bold"/>
              </a:rPr>
              <a:t>Driver Circuit </a:t>
            </a:r>
          </a:p>
        </p:txBody>
      </p:sp>
      <p:sp>
        <p:nvSpPr>
          <p:cNvPr name="TextBox 15" id="15"/>
          <p:cNvSpPr txBox="true"/>
          <p:nvPr/>
        </p:nvSpPr>
        <p:spPr>
          <a:xfrm rot="0">
            <a:off x="13606880" y="4086756"/>
            <a:ext cx="3517996" cy="1240155"/>
          </a:xfrm>
          <a:prstGeom prst="rect">
            <a:avLst/>
          </a:prstGeom>
        </p:spPr>
        <p:txBody>
          <a:bodyPr anchor="t" rtlCol="false" tIns="0" lIns="0" bIns="0" rIns="0">
            <a:spAutoFit/>
          </a:bodyPr>
          <a:lstStyle/>
          <a:p>
            <a:pPr algn="r" marL="0" indent="0" lvl="0">
              <a:lnSpc>
                <a:spcPts val="2520"/>
              </a:lnSpc>
              <a:spcBef>
                <a:spcPct val="0"/>
              </a:spcBef>
            </a:pPr>
            <a:r>
              <a:rPr lang="en-US" sz="1800" strike="noStrike" u="none">
                <a:solidFill>
                  <a:srgbClr val="000000"/>
                </a:solidFill>
                <a:latin typeface="Poppins Light"/>
                <a:ea typeface="Poppins Light"/>
                <a:cs typeface="Poppins Light"/>
                <a:sym typeface="Poppins Light"/>
              </a:rPr>
              <a:t>Lithium Polymer Battery giving 12v supply with 5200 Mah Power  5V DC-DC Step down converter  NPN transistors </a:t>
            </a:r>
          </a:p>
        </p:txBody>
      </p:sp>
      <p:sp>
        <p:nvSpPr>
          <p:cNvPr name="Freeform 16" id="16"/>
          <p:cNvSpPr/>
          <p:nvPr/>
        </p:nvSpPr>
        <p:spPr>
          <a:xfrm flipH="false" flipV="false" rot="-4002348">
            <a:off x="-1505039" y="-803572"/>
            <a:ext cx="7907473" cy="6049217"/>
          </a:xfrm>
          <a:custGeom>
            <a:avLst/>
            <a:gdLst/>
            <a:ahLst/>
            <a:cxnLst/>
            <a:rect r="r" b="b" t="t" l="l"/>
            <a:pathLst>
              <a:path h="6049217" w="7907473">
                <a:moveTo>
                  <a:pt x="0" y="0"/>
                </a:moveTo>
                <a:lnTo>
                  <a:pt x="7907473" y="0"/>
                </a:lnTo>
                <a:lnTo>
                  <a:pt x="7907473" y="6049217"/>
                </a:lnTo>
                <a:lnTo>
                  <a:pt x="0" y="6049217"/>
                </a:lnTo>
                <a:lnTo>
                  <a:pt x="0" y="0"/>
                </a:lnTo>
                <a:close/>
              </a:path>
            </a:pathLst>
          </a:custGeom>
          <a:blipFill>
            <a:blip r:embed="rId2"/>
            <a:stretch>
              <a:fillRect l="0" t="0" r="0" b="0"/>
            </a:stretch>
          </a:blipFill>
        </p:spPr>
      </p:sp>
      <p:sp>
        <p:nvSpPr>
          <p:cNvPr name="Freeform 17" id="17"/>
          <p:cNvSpPr/>
          <p:nvPr/>
        </p:nvSpPr>
        <p:spPr>
          <a:xfrm flipH="false" flipV="true" rot="-7698346">
            <a:off x="343247" y="4245464"/>
            <a:ext cx="4084325" cy="4210644"/>
          </a:xfrm>
          <a:custGeom>
            <a:avLst/>
            <a:gdLst/>
            <a:ahLst/>
            <a:cxnLst/>
            <a:rect r="r" b="b" t="t" l="l"/>
            <a:pathLst>
              <a:path h="4210644" w="4084325">
                <a:moveTo>
                  <a:pt x="0" y="4210644"/>
                </a:moveTo>
                <a:lnTo>
                  <a:pt x="4084325" y="4210644"/>
                </a:lnTo>
                <a:lnTo>
                  <a:pt x="4084325" y="0"/>
                </a:lnTo>
                <a:lnTo>
                  <a:pt x="0" y="0"/>
                </a:lnTo>
                <a:lnTo>
                  <a:pt x="0" y="4210644"/>
                </a:lnTo>
                <a:close/>
              </a:path>
            </a:pathLst>
          </a:custGeom>
          <a:blipFill>
            <a:blip r:embed="rId3"/>
            <a:stretch>
              <a:fillRect l="0" t="0" r="0" b="0"/>
            </a:stretch>
          </a:blipFill>
        </p:spPr>
      </p:sp>
      <p:sp>
        <p:nvSpPr>
          <p:cNvPr name="TextBox 18" id="18"/>
          <p:cNvSpPr txBox="true"/>
          <p:nvPr/>
        </p:nvSpPr>
        <p:spPr>
          <a:xfrm rot="0">
            <a:off x="9146948" y="3929594"/>
            <a:ext cx="3517996" cy="1554480"/>
          </a:xfrm>
          <a:prstGeom prst="rect">
            <a:avLst/>
          </a:prstGeom>
        </p:spPr>
        <p:txBody>
          <a:bodyPr anchor="t" rtlCol="false" tIns="0" lIns="0" bIns="0" rIns="0">
            <a:spAutoFit/>
          </a:bodyPr>
          <a:lstStyle/>
          <a:p>
            <a:pPr algn="r" marL="0" indent="0" lvl="0">
              <a:lnSpc>
                <a:spcPts val="2520"/>
              </a:lnSpc>
              <a:spcBef>
                <a:spcPct val="0"/>
              </a:spcBef>
            </a:pPr>
            <a:r>
              <a:rPr lang="en-US" sz="1800" strike="noStrike" u="none">
                <a:solidFill>
                  <a:srgbClr val="FFFFFF"/>
                </a:solidFill>
                <a:latin typeface="Poppins Light"/>
                <a:ea typeface="Poppins Light"/>
                <a:cs typeface="Poppins Light"/>
                <a:sym typeface="Poppins Light"/>
              </a:rPr>
              <a:t>LDRs  </a:t>
            </a:r>
          </a:p>
          <a:p>
            <a:pPr algn="r" marL="0" indent="0" lvl="0">
              <a:lnSpc>
                <a:spcPts val="2520"/>
              </a:lnSpc>
              <a:spcBef>
                <a:spcPct val="0"/>
              </a:spcBef>
            </a:pPr>
            <a:r>
              <a:rPr lang="en-US" sz="1800" strike="noStrike" u="none">
                <a:solidFill>
                  <a:srgbClr val="FFFFFF"/>
                </a:solidFill>
                <a:latin typeface="Poppins Light"/>
                <a:ea typeface="Poppins Light"/>
                <a:cs typeface="Poppins Light"/>
                <a:sym typeface="Poppins Light"/>
              </a:rPr>
              <a:t>Infrared Sensor </a:t>
            </a:r>
          </a:p>
          <a:p>
            <a:pPr algn="r" marL="0" indent="0" lvl="0">
              <a:lnSpc>
                <a:spcPts val="2520"/>
              </a:lnSpc>
              <a:spcBef>
                <a:spcPct val="0"/>
              </a:spcBef>
            </a:pPr>
            <a:r>
              <a:rPr lang="en-US" sz="1800" strike="noStrike" u="none">
                <a:solidFill>
                  <a:srgbClr val="FFFFFF"/>
                </a:solidFill>
                <a:latin typeface="Poppins Light"/>
                <a:ea typeface="Poppins Light"/>
                <a:cs typeface="Poppins Light"/>
                <a:sym typeface="Poppins Light"/>
              </a:rPr>
              <a:t>Laser Diodes  </a:t>
            </a:r>
          </a:p>
          <a:p>
            <a:pPr algn="r" marL="0" indent="0" lvl="0">
              <a:lnSpc>
                <a:spcPts val="2520"/>
              </a:lnSpc>
              <a:spcBef>
                <a:spcPct val="0"/>
              </a:spcBef>
            </a:pPr>
            <a:r>
              <a:rPr lang="en-US" sz="1800" strike="noStrike" u="none">
                <a:solidFill>
                  <a:srgbClr val="FFFFFF"/>
                </a:solidFill>
                <a:latin typeface="Poppins Light"/>
                <a:ea typeface="Poppins Light"/>
                <a:cs typeface="Poppins Light"/>
                <a:sym typeface="Poppins Light"/>
              </a:rPr>
              <a:t>OLED Display and Buzzer  </a:t>
            </a:r>
          </a:p>
          <a:p>
            <a:pPr algn="r" marL="0" indent="0" lvl="0">
              <a:lnSpc>
                <a:spcPts val="2520"/>
              </a:lnSpc>
              <a:spcBef>
                <a:spcPct val="0"/>
              </a:spcBef>
            </a:pPr>
            <a:r>
              <a:rPr lang="en-US" sz="1800" strike="noStrike" u="none">
                <a:solidFill>
                  <a:srgbClr val="FFFFFF"/>
                </a:solidFill>
                <a:latin typeface="Poppins Light"/>
                <a:ea typeface="Poppins Light"/>
                <a:cs typeface="Poppins Light"/>
                <a:sym typeface="Poppins Light"/>
              </a:rPr>
              <a:t>Red and Blue LED </a:t>
            </a:r>
          </a:p>
        </p:txBody>
      </p:sp>
      <p:sp>
        <p:nvSpPr>
          <p:cNvPr name="TextBox 19" id="19"/>
          <p:cNvSpPr txBox="true"/>
          <p:nvPr/>
        </p:nvSpPr>
        <p:spPr>
          <a:xfrm rot="0">
            <a:off x="4900916" y="4086756"/>
            <a:ext cx="3524456" cy="611505"/>
          </a:xfrm>
          <a:prstGeom prst="rect">
            <a:avLst/>
          </a:prstGeom>
        </p:spPr>
        <p:txBody>
          <a:bodyPr anchor="t" rtlCol="false" tIns="0" lIns="0" bIns="0" rIns="0">
            <a:spAutoFit/>
          </a:bodyPr>
          <a:lstStyle/>
          <a:p>
            <a:pPr algn="r" marL="0" indent="0" lvl="0">
              <a:lnSpc>
                <a:spcPts val="2520"/>
              </a:lnSpc>
              <a:spcBef>
                <a:spcPct val="0"/>
              </a:spcBef>
            </a:pPr>
            <a:r>
              <a:rPr lang="en-US" sz="1800">
                <a:solidFill>
                  <a:srgbClr val="10B5BF"/>
                </a:solidFill>
                <a:latin typeface="Poppins Light"/>
                <a:ea typeface="Poppins Light"/>
                <a:cs typeface="Poppins Light"/>
                <a:sym typeface="Poppins Light"/>
              </a:rPr>
              <a:t>A</a:t>
            </a:r>
            <a:r>
              <a:rPr lang="en-US" sz="1800" strike="noStrike" u="none">
                <a:solidFill>
                  <a:srgbClr val="10B5BF"/>
                </a:solidFill>
                <a:latin typeface="Poppins Light"/>
                <a:ea typeface="Poppins Light"/>
                <a:cs typeface="Poppins Light"/>
                <a:sym typeface="Poppins Light"/>
              </a:rPr>
              <a:t>rduino Nano – sensor control, alarm logic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99997" y="-3396340"/>
            <a:ext cx="7641615" cy="5845836"/>
          </a:xfrm>
          <a:custGeom>
            <a:avLst/>
            <a:gdLst/>
            <a:ahLst/>
            <a:cxnLst/>
            <a:rect r="r" b="b" t="t" l="l"/>
            <a:pathLst>
              <a:path h="5845836" w="7641615">
                <a:moveTo>
                  <a:pt x="0" y="0"/>
                </a:moveTo>
                <a:lnTo>
                  <a:pt x="7641615" y="0"/>
                </a:lnTo>
                <a:lnTo>
                  <a:pt x="7641615" y="5845836"/>
                </a:lnTo>
                <a:lnTo>
                  <a:pt x="0" y="5845836"/>
                </a:lnTo>
                <a:lnTo>
                  <a:pt x="0" y="0"/>
                </a:lnTo>
                <a:close/>
              </a:path>
            </a:pathLst>
          </a:custGeom>
          <a:blipFill>
            <a:blip r:embed="rId2"/>
            <a:stretch>
              <a:fillRect l="0" t="0" r="0" b="0"/>
            </a:stretch>
          </a:blipFill>
        </p:spPr>
      </p:sp>
      <p:sp>
        <p:nvSpPr>
          <p:cNvPr name="Freeform 3" id="3"/>
          <p:cNvSpPr/>
          <p:nvPr/>
        </p:nvSpPr>
        <p:spPr>
          <a:xfrm flipH="false" flipV="false" rot="0">
            <a:off x="12419228" y="8262364"/>
            <a:ext cx="8660879" cy="6625573"/>
          </a:xfrm>
          <a:custGeom>
            <a:avLst/>
            <a:gdLst/>
            <a:ahLst/>
            <a:cxnLst/>
            <a:rect r="r" b="b" t="t" l="l"/>
            <a:pathLst>
              <a:path h="6625573" w="8660879">
                <a:moveTo>
                  <a:pt x="0" y="0"/>
                </a:moveTo>
                <a:lnTo>
                  <a:pt x="8660880" y="0"/>
                </a:lnTo>
                <a:lnTo>
                  <a:pt x="8660880" y="6625573"/>
                </a:lnTo>
                <a:lnTo>
                  <a:pt x="0" y="6625573"/>
                </a:lnTo>
                <a:lnTo>
                  <a:pt x="0" y="0"/>
                </a:lnTo>
                <a:close/>
              </a:path>
            </a:pathLst>
          </a:custGeom>
          <a:blipFill>
            <a:blip r:embed="rId2"/>
            <a:stretch>
              <a:fillRect l="0" t="0" r="0" b="0"/>
            </a:stretch>
          </a:blipFill>
        </p:spPr>
      </p:sp>
      <p:sp>
        <p:nvSpPr>
          <p:cNvPr name="TextBox 4" id="4"/>
          <p:cNvSpPr txBox="true"/>
          <p:nvPr/>
        </p:nvSpPr>
        <p:spPr>
          <a:xfrm rot="0">
            <a:off x="3281213" y="647754"/>
            <a:ext cx="11725574" cy="1198245"/>
          </a:xfrm>
          <a:prstGeom prst="rect">
            <a:avLst/>
          </a:prstGeom>
        </p:spPr>
        <p:txBody>
          <a:bodyPr anchor="t" rtlCol="false" tIns="0" lIns="0" bIns="0" rIns="0">
            <a:spAutoFit/>
          </a:bodyPr>
          <a:lstStyle/>
          <a:p>
            <a:pPr algn="ct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HARDWARE LOGIC</a:t>
            </a:r>
          </a:p>
        </p:txBody>
      </p:sp>
      <p:sp>
        <p:nvSpPr>
          <p:cNvPr name="TextBox 5" id="5"/>
          <p:cNvSpPr txBox="true"/>
          <p:nvPr/>
        </p:nvSpPr>
        <p:spPr>
          <a:xfrm rot="0">
            <a:off x="1458189" y="2411396"/>
            <a:ext cx="15371623" cy="6108785"/>
          </a:xfrm>
          <a:prstGeom prst="rect">
            <a:avLst/>
          </a:prstGeom>
        </p:spPr>
        <p:txBody>
          <a:bodyPr anchor="t" rtlCol="false" tIns="0" lIns="0" bIns="0" rIns="0">
            <a:spAutoFit/>
          </a:bodyPr>
          <a:lstStyle/>
          <a:p>
            <a:pPr algn="l">
              <a:lnSpc>
                <a:spcPts val="3495"/>
              </a:lnSpc>
            </a:pPr>
            <a:r>
              <a:rPr lang="en-US" sz="2496">
                <a:solidFill>
                  <a:srgbClr val="10B5BF"/>
                </a:solidFill>
                <a:latin typeface="Poppins Light"/>
                <a:ea typeface="Poppins Light"/>
                <a:cs typeface="Poppins Light"/>
                <a:sym typeface="Poppins Light"/>
              </a:rPr>
              <a:t>a) Each laser shines directly onto its corresponding LDR.  Normal: Laser falls on LDR → low resistance → safe  Intrusion: Laser blocked → LDR resistance rises → Arduino triggers buzzer + alarm LEDs This creates a 2-point perimeter protection around the artifact. </a:t>
            </a:r>
          </a:p>
          <a:p>
            <a:pPr algn="l">
              <a:lnSpc>
                <a:spcPts val="3495"/>
              </a:lnSpc>
            </a:pPr>
          </a:p>
          <a:p>
            <a:pPr algn="l">
              <a:lnSpc>
                <a:spcPts val="3495"/>
              </a:lnSpc>
            </a:pPr>
            <a:r>
              <a:rPr lang="en-US" sz="2496">
                <a:solidFill>
                  <a:srgbClr val="10B5BF"/>
                </a:solidFill>
                <a:latin typeface="Poppins Light"/>
                <a:ea typeface="Poppins Light"/>
                <a:cs typeface="Poppins Light"/>
                <a:sym typeface="Poppins Light"/>
              </a:rPr>
              <a:t>b) IR Sensor Artifact Removal Detection An IR reflective sensor is placed under the artifact. When the artifact is present, IR reflection is strong. If someone lifts the artifact:  IR reflection drops  Arduino detects the removal  Immediately triggers 12V buzzer and red LEDs This provides direct object theft detection. </a:t>
            </a:r>
          </a:p>
          <a:p>
            <a:pPr algn="l">
              <a:lnSpc>
                <a:spcPts val="3495"/>
              </a:lnSpc>
            </a:pPr>
          </a:p>
          <a:p>
            <a:pPr algn="l">
              <a:lnSpc>
                <a:spcPts val="3495"/>
              </a:lnSpc>
            </a:pPr>
            <a:r>
              <a:rPr lang="en-US" sz="2496">
                <a:solidFill>
                  <a:srgbClr val="10B5BF"/>
                </a:solidFill>
                <a:latin typeface="Poppins Light"/>
                <a:ea typeface="Poppins Light"/>
                <a:cs typeface="Poppins Light"/>
                <a:sym typeface="Poppins Light"/>
              </a:rPr>
              <a:t>c) OLED Display Shows live system status: SYSTEM ARMED LASER1: OK LASER2: OK ARTIFACT: SAFE On intrusion: *** ALERT *** LASER BREACH! On artifact removal: !!! ARTIFACT TAKEN!!! </a:t>
            </a:r>
          </a:p>
          <a:p>
            <a:pPr algn="l">
              <a:lnSpc>
                <a:spcPts val="3495"/>
              </a:lnSpc>
            </a:pPr>
          </a:p>
          <a:p>
            <a:pPr algn="l" marL="0" indent="0" lvl="0">
              <a:lnSpc>
                <a:spcPts val="3495"/>
              </a:lnSpc>
              <a:spcBef>
                <a:spcPct val="0"/>
              </a:spcBef>
            </a:pPr>
            <a:r>
              <a:rPr lang="en-US" sz="2496">
                <a:solidFill>
                  <a:srgbClr val="10B5BF"/>
                </a:solidFill>
                <a:latin typeface="Poppins Light"/>
                <a:ea typeface="Poppins Light"/>
                <a:cs typeface="Poppins Light"/>
                <a:sym typeface="Poppins Light"/>
              </a:rPr>
              <a:t>d) Alarm System  12V buzzer is driven using a transistor or MOSFET  Red LEDs flash during alert  Blue LEDs stay ON as museum lighting (optional) </a:t>
            </a:r>
          </a:p>
        </p:txBody>
      </p:sp>
    </p:spTree>
  </p:cSld>
  <p:clrMapOvr>
    <a:masterClrMapping/>
  </p:clrMapOvr>
  <p:transition spd="fast">
    <p:cover dir="d"/>
  </p:transition>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281213" y="647754"/>
            <a:ext cx="11725574" cy="1198245"/>
          </a:xfrm>
          <a:prstGeom prst="rect">
            <a:avLst/>
          </a:prstGeom>
        </p:spPr>
        <p:txBody>
          <a:bodyPr anchor="t" rtlCol="false" tIns="0" lIns="0" bIns="0" rIns="0">
            <a:spAutoFit/>
          </a:bodyPr>
          <a:lstStyle/>
          <a:p>
            <a:pPr algn="ct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SOFTWARE LOGIC</a:t>
            </a:r>
          </a:p>
        </p:txBody>
      </p:sp>
      <p:sp>
        <p:nvSpPr>
          <p:cNvPr name="TextBox 3" id="3"/>
          <p:cNvSpPr txBox="true"/>
          <p:nvPr/>
        </p:nvSpPr>
        <p:spPr>
          <a:xfrm rot="0">
            <a:off x="597252" y="2430437"/>
            <a:ext cx="17093496" cy="6585035"/>
          </a:xfrm>
          <a:prstGeom prst="rect">
            <a:avLst/>
          </a:prstGeom>
        </p:spPr>
        <p:txBody>
          <a:bodyPr anchor="t" rtlCol="false" tIns="0" lIns="0" bIns="0" rIns="0">
            <a:spAutoFit/>
          </a:bodyPr>
          <a:lstStyle/>
          <a:p>
            <a:pPr algn="l">
              <a:lnSpc>
                <a:spcPts val="3495"/>
              </a:lnSpc>
            </a:pPr>
            <a:r>
              <a:rPr lang="en-US" sz="2496">
                <a:solidFill>
                  <a:srgbClr val="10B5BF"/>
                </a:solidFill>
                <a:latin typeface="Poppins Light"/>
                <a:ea typeface="Poppins Light"/>
                <a:cs typeface="Poppins Light"/>
                <a:sym typeface="Poppins Light"/>
              </a:rPr>
              <a:t>The system protects a museum artifact using two optical beams and an under-pedestal proximity sensor. Each laser projects a beam onto an LDR positioned opposite it. A separate IR reflectance sensor beneath the artifact detects removal. The Arduino Nano continuously monitors sensor readings; when any laser beam is interrupted or the IR sensor indicates the artifact has been lifted, the controller triggers the alarm chain (12V buzzer + red LEDs) and updates the OLED display.</a:t>
            </a:r>
          </a:p>
          <a:p>
            <a:pPr algn="l">
              <a:lnSpc>
                <a:spcPts val="3495"/>
              </a:lnSpc>
            </a:pPr>
          </a:p>
          <a:p>
            <a:pPr algn="l">
              <a:lnSpc>
                <a:spcPts val="3635"/>
              </a:lnSpc>
            </a:pPr>
            <a:r>
              <a:rPr lang="en-US" sz="2596" u="sng">
                <a:solidFill>
                  <a:srgbClr val="10B5BF"/>
                </a:solidFill>
                <a:latin typeface="Poppins Light Bold"/>
                <a:ea typeface="Poppins Light Bold"/>
                <a:cs typeface="Poppins Light Bold"/>
                <a:sym typeface="Poppins Light Bold"/>
              </a:rPr>
              <a:t>Normal Condition </a:t>
            </a:r>
          </a:p>
          <a:p>
            <a:pPr algn="l">
              <a:lnSpc>
                <a:spcPts val="3495"/>
              </a:lnSpc>
            </a:pPr>
            <a:r>
              <a:rPr lang="en-US" sz="2496">
                <a:solidFill>
                  <a:srgbClr val="10B5BF"/>
                </a:solidFill>
                <a:latin typeface="Poppins Light"/>
                <a:ea typeface="Poppins Light"/>
                <a:cs typeface="Poppins Light"/>
                <a:sym typeface="Poppins Light"/>
              </a:rPr>
              <a:t>Laser directly shines on LDR → o LDR1 gives a high analog reading (v1 &gt; th1) o LDR2 gives a low analog reading (v2 &lt; th2)  Arduino marks both beams as stable. </a:t>
            </a:r>
          </a:p>
          <a:p>
            <a:pPr algn="l">
              <a:lnSpc>
                <a:spcPts val="3635"/>
              </a:lnSpc>
            </a:pPr>
            <a:r>
              <a:rPr lang="en-US" sz="2596" u="sng">
                <a:solidFill>
                  <a:srgbClr val="10B5BF"/>
                </a:solidFill>
                <a:latin typeface="Poppins Light Bold"/>
                <a:ea typeface="Poppins Light Bold"/>
                <a:cs typeface="Poppins Light Bold"/>
                <a:sym typeface="Poppins Light Bold"/>
              </a:rPr>
              <a:t>Intrusion Condition </a:t>
            </a:r>
          </a:p>
          <a:p>
            <a:pPr algn="l" marL="0" indent="0" lvl="0">
              <a:lnSpc>
                <a:spcPts val="3495"/>
              </a:lnSpc>
              <a:spcBef>
                <a:spcPct val="0"/>
              </a:spcBef>
            </a:pPr>
            <a:r>
              <a:rPr lang="en-US" sz="2496">
                <a:solidFill>
                  <a:srgbClr val="10B5BF"/>
                </a:solidFill>
                <a:latin typeface="Poppins Light"/>
                <a:ea typeface="Poppins Light"/>
                <a:cs typeface="Poppins Light"/>
                <a:sym typeface="Poppins Light"/>
              </a:rPr>
              <a:t>When an object or hand crosses the beam:  LDR1: its value drops below threshold th1  LDR2: its value rises above threshold th2 The code reads: if (v1 &lt; th1) → Beam 1 triggered if (v2 &gt; th2) → Beam 2 triggered Once detected:  The system immediately runs triggerAlarm()  Red LEDs flash  Blue LEDs turn OFF  Buzzer outputs siren pattern  OLED displays the specific breached beam (“Beam 1 Active” or “Beam 2 Break”) This forms the PRIMARY INTRUSION DETECTION. </a:t>
            </a:r>
          </a:p>
        </p:txBody>
      </p:sp>
    </p:spTree>
  </p:cSld>
  <p:clrMapOvr>
    <a:masterClrMapping/>
  </p:clrMapOvr>
  <p:transition spd="fast">
    <p:cover dir="l"/>
  </p:transition>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281213" y="647754"/>
            <a:ext cx="11725574" cy="1198245"/>
          </a:xfrm>
          <a:prstGeom prst="rect">
            <a:avLst/>
          </a:prstGeom>
        </p:spPr>
        <p:txBody>
          <a:bodyPr anchor="t" rtlCol="false" tIns="0" lIns="0" bIns="0" rIns="0">
            <a:spAutoFit/>
          </a:bodyPr>
          <a:lstStyle/>
          <a:p>
            <a:pPr algn="ct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SOFTWARE LOGIC</a:t>
            </a:r>
          </a:p>
        </p:txBody>
      </p:sp>
      <p:sp>
        <p:nvSpPr>
          <p:cNvPr name="TextBox 3" id="3"/>
          <p:cNvSpPr txBox="true"/>
          <p:nvPr/>
        </p:nvSpPr>
        <p:spPr>
          <a:xfrm rot="0">
            <a:off x="595807" y="2273300"/>
            <a:ext cx="17096386" cy="6985000"/>
          </a:xfrm>
          <a:prstGeom prst="rect">
            <a:avLst/>
          </a:prstGeom>
        </p:spPr>
        <p:txBody>
          <a:bodyPr anchor="t" rtlCol="false" tIns="0" lIns="0" bIns="0" rIns="0">
            <a:spAutoFit/>
          </a:bodyPr>
          <a:lstStyle/>
          <a:p>
            <a:pPr algn="l">
              <a:lnSpc>
                <a:spcPts val="3499"/>
              </a:lnSpc>
            </a:pPr>
            <a:r>
              <a:rPr lang="en-US" sz="2499">
                <a:solidFill>
                  <a:srgbClr val="10B5BF"/>
                </a:solidFill>
                <a:latin typeface="Poppins Light"/>
                <a:ea typeface="Poppins Light"/>
                <a:cs typeface="Poppins Light"/>
                <a:sym typeface="Poppins Light"/>
              </a:rPr>
              <a:t>Artifact Removal Detection (IR Sensor) An IR sensor is mounted underneath the artifact platform. Working Logic  When the artifact is present → the IR sensor receives reflected IR light → its digital output remains LOW.  When the artifact is lifted → reflection disappears → sensor output becomes HIGH. The code checks this condition: if (irState == HIGH) triggerAlarm("Artifact Taken"); This is a direct theft detection independent of laser beams. EVEN IF SOMEONE BYPASSES THE LASERS, LIFTING THE ARTIFACT WILL TRIGGER THE ALARM. </a:t>
            </a:r>
          </a:p>
          <a:p>
            <a:pPr algn="l">
              <a:lnSpc>
                <a:spcPts val="3499"/>
              </a:lnSpc>
            </a:pPr>
          </a:p>
          <a:p>
            <a:pPr algn="l">
              <a:lnSpc>
                <a:spcPts val="3499"/>
              </a:lnSpc>
            </a:pPr>
            <a:r>
              <a:rPr lang="en-US" sz="2499" u="sng">
                <a:solidFill>
                  <a:srgbClr val="10B5BF"/>
                </a:solidFill>
                <a:latin typeface="Poppins Light Bold"/>
                <a:ea typeface="Poppins Light Bold"/>
                <a:cs typeface="Poppins Light Bold"/>
                <a:sym typeface="Poppins Light Bold"/>
              </a:rPr>
              <a:t>Alarm Activation Mechanism</a:t>
            </a:r>
            <a:r>
              <a:rPr lang="en-US" sz="2499">
                <a:solidFill>
                  <a:srgbClr val="10B5BF"/>
                </a:solidFill>
                <a:latin typeface="Poppins Light"/>
                <a:ea typeface="Poppins Light"/>
                <a:cs typeface="Poppins Light"/>
                <a:sym typeface="Poppins Light"/>
              </a:rPr>
              <a:t> </a:t>
            </a:r>
          </a:p>
          <a:p>
            <a:pPr algn="l">
              <a:lnSpc>
                <a:spcPts val="3499"/>
              </a:lnSpc>
            </a:pPr>
            <a:r>
              <a:rPr lang="en-US" sz="2499">
                <a:solidFill>
                  <a:srgbClr val="10B5BF"/>
                </a:solidFill>
                <a:latin typeface="Poppins Light"/>
                <a:ea typeface="Poppins Light"/>
                <a:cs typeface="Poppins Light"/>
                <a:sym typeface="Poppins Light"/>
              </a:rPr>
              <a:t>Whenever any one of the three triggers occurs: </a:t>
            </a:r>
          </a:p>
          <a:p>
            <a:pPr algn="l">
              <a:lnSpc>
                <a:spcPts val="3499"/>
              </a:lnSpc>
            </a:pPr>
            <a:r>
              <a:rPr lang="en-US" sz="2499">
                <a:solidFill>
                  <a:srgbClr val="10B5BF"/>
                </a:solidFill>
                <a:latin typeface="Poppins Light"/>
                <a:ea typeface="Poppins Light"/>
                <a:cs typeface="Poppins Light"/>
                <a:sym typeface="Poppins Light"/>
              </a:rPr>
              <a:t>1. Beam 1 interrupted </a:t>
            </a:r>
          </a:p>
          <a:p>
            <a:pPr algn="l">
              <a:lnSpc>
                <a:spcPts val="3499"/>
              </a:lnSpc>
            </a:pPr>
            <a:r>
              <a:rPr lang="en-US" sz="2499">
                <a:solidFill>
                  <a:srgbClr val="10B5BF"/>
                </a:solidFill>
                <a:latin typeface="Poppins Light"/>
                <a:ea typeface="Poppins Light"/>
                <a:cs typeface="Poppins Light"/>
                <a:sym typeface="Poppins Light"/>
              </a:rPr>
              <a:t>2. Beam 2 interrupted </a:t>
            </a:r>
          </a:p>
          <a:p>
            <a:pPr algn="l">
              <a:lnSpc>
                <a:spcPts val="3499"/>
              </a:lnSpc>
            </a:pPr>
            <a:r>
              <a:rPr lang="en-US" sz="2499">
                <a:solidFill>
                  <a:srgbClr val="10B5BF"/>
                </a:solidFill>
                <a:latin typeface="Poppins Light"/>
                <a:ea typeface="Poppins Light"/>
                <a:cs typeface="Poppins Light"/>
                <a:sym typeface="Poppins Light"/>
              </a:rPr>
              <a:t>3. Artifact removed </a:t>
            </a:r>
          </a:p>
          <a:p>
            <a:pPr algn="l">
              <a:lnSpc>
                <a:spcPts val="3499"/>
              </a:lnSpc>
            </a:pPr>
            <a:r>
              <a:rPr lang="en-US" sz="2499">
                <a:solidFill>
                  <a:srgbClr val="10B5BF"/>
                </a:solidFill>
                <a:latin typeface="Poppins Light"/>
                <a:ea typeface="Poppins Light"/>
                <a:cs typeface="Poppins Light"/>
                <a:sym typeface="Poppins Light"/>
              </a:rPr>
              <a:t>The system immediately executes: triggerAlarm(msg); This function:  Clears OLED and prints “ALARM!”  Shows the cause (Bea</a:t>
            </a:r>
            <a:r>
              <a:rPr lang="en-US" sz="2499" u="none">
                <a:solidFill>
                  <a:srgbClr val="10B5BF"/>
                </a:solidFill>
                <a:latin typeface="Poppins Light"/>
                <a:ea typeface="Poppins Light"/>
                <a:cs typeface="Poppins Light"/>
                <a:sym typeface="Poppins Light"/>
              </a:rPr>
              <a:t>m </a:t>
            </a:r>
            <a:r>
              <a:rPr lang="en-US" sz="2499">
                <a:solidFill>
                  <a:srgbClr val="10B5BF"/>
                </a:solidFill>
                <a:latin typeface="Poppins Light"/>
                <a:ea typeface="Poppins Light"/>
                <a:cs typeface="Poppins Light"/>
                <a:sym typeface="Poppins Light"/>
              </a:rPr>
              <a:t>1,</a:t>
            </a:r>
            <a:r>
              <a:rPr lang="en-US" sz="2499" u="none">
                <a:solidFill>
                  <a:srgbClr val="10B5BF"/>
                </a:solidFill>
                <a:latin typeface="Poppins Light"/>
                <a:ea typeface="Poppins Light"/>
                <a:cs typeface="Poppins Light"/>
                <a:sym typeface="Poppins Light"/>
              </a:rPr>
              <a:t> </a:t>
            </a:r>
            <a:r>
              <a:rPr lang="en-US" sz="2499">
                <a:solidFill>
                  <a:srgbClr val="10B5BF"/>
                </a:solidFill>
                <a:latin typeface="Poppins Light"/>
                <a:ea typeface="Poppins Light"/>
                <a:cs typeface="Poppins Light"/>
                <a:sym typeface="Poppins Light"/>
              </a:rPr>
              <a:t>Beam 2, or Artifact)  Turns OFF both blue LEDs  Activates alarmSiren(), </a:t>
            </a:r>
          </a:p>
          <a:p>
            <a:pPr algn="l" marL="0" indent="0" lvl="0">
              <a:lnSpc>
                <a:spcPts val="3499"/>
              </a:lnSpc>
              <a:spcBef>
                <a:spcPct val="0"/>
              </a:spcBef>
            </a:pPr>
            <a:r>
              <a:rPr lang="en-US" sz="2499">
                <a:solidFill>
                  <a:srgbClr val="10B5BF"/>
                </a:solidFill>
                <a:latin typeface="Poppins Light"/>
                <a:ea typeface="Poppins Light"/>
                <a:cs typeface="Poppins Light"/>
                <a:sym typeface="Poppins Light"/>
              </a:rPr>
              <a:t>which: Pulses buzzer ON/OFF o Flashes both red LEDs in sync o Repeats this for 6 cycles A cooldown period prevents rapid reactivation: if (millis() - lastAlarmTime &lt; alarmCooldown) return: This ensures the alarm plays fully once before it can trigger again. </a:t>
            </a:r>
          </a:p>
        </p:txBody>
      </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281213" y="647754"/>
            <a:ext cx="11725574" cy="1198245"/>
          </a:xfrm>
          <a:prstGeom prst="rect">
            <a:avLst/>
          </a:prstGeom>
        </p:spPr>
        <p:txBody>
          <a:bodyPr anchor="t" rtlCol="false" tIns="0" lIns="0" bIns="0" rIns="0">
            <a:spAutoFit/>
          </a:bodyPr>
          <a:lstStyle/>
          <a:p>
            <a:pPr algn="ct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SOFTWARE LOGIC</a:t>
            </a:r>
          </a:p>
        </p:txBody>
      </p:sp>
      <p:sp>
        <p:nvSpPr>
          <p:cNvPr name="TextBox 3" id="3"/>
          <p:cNvSpPr txBox="true"/>
          <p:nvPr/>
        </p:nvSpPr>
        <p:spPr>
          <a:xfrm rot="0">
            <a:off x="715471" y="1851025"/>
            <a:ext cx="16857058" cy="6546850"/>
          </a:xfrm>
          <a:prstGeom prst="rect">
            <a:avLst/>
          </a:prstGeom>
        </p:spPr>
        <p:txBody>
          <a:bodyPr anchor="t" rtlCol="false" tIns="0" lIns="0" bIns="0" rIns="0">
            <a:spAutoFit/>
          </a:bodyPr>
          <a:lstStyle/>
          <a:p>
            <a:pPr algn="l">
              <a:lnSpc>
                <a:spcPts val="3499"/>
              </a:lnSpc>
            </a:pPr>
          </a:p>
          <a:p>
            <a:pPr algn="l" marL="539749" indent="-269875" lvl="1">
              <a:lnSpc>
                <a:spcPts val="3499"/>
              </a:lnSpc>
              <a:buFont typeface="Arial"/>
              <a:buChar char="•"/>
            </a:pPr>
            <a:r>
              <a:rPr lang="en-US" sz="2499">
                <a:solidFill>
                  <a:srgbClr val="10B5BF"/>
                </a:solidFill>
                <a:latin typeface="Poppins Light"/>
                <a:ea typeface="Poppins Light"/>
                <a:cs typeface="Poppins Light"/>
                <a:sym typeface="Poppins Light"/>
              </a:rPr>
              <a:t>Status LEDs:</a:t>
            </a:r>
          </a:p>
          <a:p>
            <a:pPr algn="l" marL="1079499" indent="-359833" lvl="2">
              <a:lnSpc>
                <a:spcPts val="3499"/>
              </a:lnSpc>
              <a:buFont typeface="Arial"/>
              <a:buChar char="⚬"/>
            </a:pPr>
            <a:r>
              <a:rPr lang="en-US" sz="2499">
                <a:solidFill>
                  <a:srgbClr val="10B5BF"/>
                </a:solidFill>
                <a:latin typeface="Poppins Light"/>
                <a:ea typeface="Poppins Light"/>
                <a:cs typeface="Poppins Light"/>
                <a:sym typeface="Poppins Light"/>
              </a:rPr>
              <a:t>Blue (Ambient): Always ON during monitoring; turns OFF during alarms.</a:t>
            </a:r>
          </a:p>
          <a:p>
            <a:pPr algn="l" marL="1079499" indent="-359833" lvl="2">
              <a:lnSpc>
                <a:spcPts val="3499"/>
              </a:lnSpc>
              <a:buFont typeface="Arial"/>
              <a:buChar char="⚬"/>
            </a:pPr>
            <a:r>
              <a:rPr lang="en-US" sz="2499">
                <a:solidFill>
                  <a:srgbClr val="10B5BF"/>
                </a:solidFill>
                <a:latin typeface="Poppins Light"/>
                <a:ea typeface="Poppins Light"/>
                <a:cs typeface="Poppins Light"/>
                <a:sym typeface="Poppins Light"/>
              </a:rPr>
              <a:t>Red (Warning): Flashes rapidly when an alarm is triggered.</a:t>
            </a:r>
          </a:p>
          <a:p>
            <a:pPr algn="l" marL="1079499" indent="-359833" lvl="2">
              <a:lnSpc>
                <a:spcPts val="3499"/>
              </a:lnSpc>
              <a:buFont typeface="Arial"/>
              <a:buChar char="⚬"/>
            </a:pPr>
            <a:r>
              <a:rPr lang="en-US" sz="2499">
                <a:solidFill>
                  <a:srgbClr val="10B5BF"/>
                </a:solidFill>
                <a:latin typeface="Poppins Light"/>
                <a:ea typeface="Poppins Light"/>
                <a:cs typeface="Poppins Light"/>
                <a:sym typeface="Poppins Light"/>
              </a:rPr>
              <a:t>Beam Status: Illuminates to identify specifically which beam has failed (diagnostic aid).</a:t>
            </a:r>
          </a:p>
          <a:p>
            <a:pPr algn="l" marL="539749" indent="-269875" lvl="1">
              <a:lnSpc>
                <a:spcPts val="3499"/>
              </a:lnSpc>
              <a:buFont typeface="Arial"/>
              <a:buChar char="•"/>
            </a:pPr>
            <a:r>
              <a:rPr lang="en-US" sz="2499">
                <a:solidFill>
                  <a:srgbClr val="10B5BF"/>
                </a:solidFill>
                <a:latin typeface="Poppins Light"/>
                <a:ea typeface="Poppins Light"/>
                <a:cs typeface="Poppins Light"/>
                <a:sym typeface="Poppins Light"/>
              </a:rPr>
              <a:t>OLED Display:</a:t>
            </a:r>
          </a:p>
          <a:p>
            <a:pPr algn="l" marL="1079499" indent="-359833" lvl="2">
              <a:lnSpc>
                <a:spcPts val="3499"/>
              </a:lnSpc>
              <a:buFont typeface="Arial"/>
              <a:buChar char="⚬"/>
            </a:pPr>
            <a:r>
              <a:rPr lang="en-US" sz="2499">
                <a:solidFill>
                  <a:srgbClr val="10B5BF"/>
                </a:solidFill>
                <a:latin typeface="Poppins Light"/>
                <a:ea typeface="Poppins Light"/>
                <a:cs typeface="Poppins Light"/>
                <a:sym typeface="Poppins Light"/>
              </a:rPr>
              <a:t>Normal Mode: Displays "SYSTEM ARMED" w</a:t>
            </a:r>
            <a:r>
              <a:rPr lang="en-US" sz="2499" u="none">
                <a:solidFill>
                  <a:srgbClr val="10B5BF"/>
                </a:solidFill>
                <a:latin typeface="Poppins Light"/>
                <a:ea typeface="Poppins Light"/>
                <a:cs typeface="Poppins Light"/>
                <a:sym typeface="Poppins Light"/>
              </a:rPr>
              <a:t>ith </a:t>
            </a:r>
            <a:r>
              <a:rPr lang="en-US" sz="2499">
                <a:solidFill>
                  <a:srgbClr val="10B5BF"/>
                </a:solidFill>
                <a:latin typeface="Poppins Light"/>
                <a:ea typeface="Poppins Light"/>
                <a:cs typeface="Poppins Light"/>
                <a:sym typeface="Poppins Light"/>
              </a:rPr>
              <a:t>live beam values.</a:t>
            </a:r>
          </a:p>
          <a:p>
            <a:pPr algn="l" marL="1079499" indent="-359833" lvl="2">
              <a:lnSpc>
                <a:spcPts val="3499"/>
              </a:lnSpc>
              <a:buFont typeface="Arial"/>
              <a:buChar char="⚬"/>
            </a:pPr>
            <a:r>
              <a:rPr lang="en-US" sz="2499">
                <a:solidFill>
                  <a:srgbClr val="10B5BF"/>
                </a:solidFill>
                <a:latin typeface="Poppins Light"/>
                <a:ea typeface="Poppins Light"/>
                <a:cs typeface="Poppins Light"/>
                <a:sym typeface="Poppins Light"/>
              </a:rPr>
              <a:t>Alarm Mode: Shows specific triggers (e.g., "Artifact Taken", "Beam Break") and resets after cooldown.</a:t>
            </a:r>
          </a:p>
          <a:p>
            <a:pPr algn="l" marL="539749" indent="-269875" lvl="1">
              <a:lnSpc>
                <a:spcPts val="3499"/>
              </a:lnSpc>
              <a:buFont typeface="Arial"/>
              <a:buChar char="•"/>
            </a:pPr>
            <a:r>
              <a:rPr lang="en-US" sz="2499">
                <a:solidFill>
                  <a:srgbClr val="10B5BF"/>
                </a:solidFill>
                <a:latin typeface="Poppins Light"/>
                <a:ea typeface="Poppins Light"/>
                <a:cs typeface="Poppins Light"/>
                <a:sym typeface="Poppins Light"/>
              </a:rPr>
              <a:t>Boot Sequence (hackerBoot()):</a:t>
            </a:r>
          </a:p>
          <a:p>
            <a:pPr algn="l" marL="1079499" indent="-359833" lvl="2">
              <a:lnSpc>
                <a:spcPts val="3499"/>
              </a:lnSpc>
              <a:buFont typeface="Arial"/>
              <a:buChar char="⚬"/>
            </a:pPr>
            <a:r>
              <a:rPr lang="en-US" sz="2499">
                <a:solidFill>
                  <a:srgbClr val="10B5BF"/>
                </a:solidFill>
                <a:latin typeface="Poppins Light"/>
                <a:ea typeface="Poppins Light"/>
                <a:cs typeface="Poppins Light"/>
                <a:sym typeface="Poppins Light"/>
              </a:rPr>
              <a:t>Runs a custom startup animation with simulated system checks, progress bars, and sound effects to signal readiness.</a:t>
            </a:r>
          </a:p>
          <a:p>
            <a:pPr algn="l" marL="539749" indent="-269875" lvl="1">
              <a:lnSpc>
                <a:spcPts val="3499"/>
              </a:lnSpc>
              <a:buFont typeface="Arial"/>
              <a:buChar char="•"/>
            </a:pPr>
            <a:r>
              <a:rPr lang="en-US" sz="2499">
                <a:solidFill>
                  <a:srgbClr val="10B5BF"/>
                </a:solidFill>
                <a:latin typeface="Poppins Light"/>
                <a:ea typeface="Poppins Light"/>
                <a:cs typeface="Poppins Light"/>
                <a:sym typeface="Poppins Light"/>
              </a:rPr>
              <a:t>Power Distribution:</a:t>
            </a:r>
          </a:p>
          <a:p>
            <a:pPr algn="l" marL="1079499" indent="-359833" lvl="2">
              <a:lnSpc>
                <a:spcPts val="3499"/>
              </a:lnSpc>
              <a:buFont typeface="Arial"/>
              <a:buChar char="⚬"/>
            </a:pPr>
            <a:r>
              <a:rPr lang="en-US" sz="2499">
                <a:solidFill>
                  <a:srgbClr val="10B5BF"/>
                </a:solidFill>
                <a:latin typeface="Poppins Light"/>
                <a:ea typeface="Poppins Light"/>
                <a:cs typeface="Poppins Light"/>
                <a:sym typeface="Poppins Light"/>
              </a:rPr>
              <a:t>5V Rail: A buck converter steps down 12V to power the Arduino, OLED, LDRs, and LEDs.</a:t>
            </a:r>
          </a:p>
          <a:p>
            <a:pPr algn="l" marL="1079499" indent="-359833" lvl="2">
              <a:lnSpc>
                <a:spcPts val="3499"/>
              </a:lnSpc>
              <a:buFont typeface="Arial"/>
              <a:buChar char="⚬"/>
            </a:pPr>
            <a:r>
              <a:rPr lang="en-US" sz="2499">
                <a:solidFill>
                  <a:srgbClr val="10B5BF"/>
                </a:solidFill>
                <a:latin typeface="Poppins Light"/>
                <a:ea typeface="Poppins Light"/>
                <a:cs typeface="Poppins Light"/>
                <a:sym typeface="Poppins Light"/>
              </a:rPr>
              <a:t>12V Rail: Powers the high-volume buzzer directly.</a:t>
            </a:r>
          </a:p>
          <a:p>
            <a:pPr algn="l" marL="0" indent="0" lvl="0">
              <a:lnSpc>
                <a:spcPts val="3499"/>
              </a:lnSpc>
              <a:spcBef>
                <a:spcPct val="0"/>
              </a:spcBef>
            </a:pPr>
          </a:p>
        </p:txBody>
      </p:sp>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DAG5EAkMfLM</dc:identifier>
  <dcterms:modified xsi:type="dcterms:W3CDTF">2011-08-01T06:04:30Z</dcterms:modified>
  <cp:revision>1</cp:revision>
  <dc:title>Copy of Minimal 3D Technology Consulting Presentation</dc:title>
</cp:coreProperties>
</file>